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5" r:id="rId2"/>
    <p:sldId id="276" r:id="rId3"/>
    <p:sldId id="277" r:id="rId4"/>
    <p:sldId id="278" r:id="rId5"/>
    <p:sldId id="279" r:id="rId6"/>
    <p:sldId id="280" r:id="rId7"/>
    <p:sldId id="30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93" r:id="rId17"/>
    <p:sldId id="298" r:id="rId18"/>
    <p:sldId id="299" r:id="rId1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KeplerRegular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KeplerRegular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KeplerRegular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KeplerRegular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KeplerRegular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KeplerRegular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KeplerRegular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KeplerRegular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KeplerRegular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5F14"/>
    <a:srgbClr val="CBB39B"/>
    <a:srgbClr val="00838C"/>
    <a:srgbClr val="9EBAA4"/>
    <a:srgbClr val="B26684"/>
    <a:srgbClr val="FFDB2B"/>
    <a:srgbClr val="A2002A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 varScale="1">
        <p:scale>
          <a:sx n="64" d="100"/>
          <a:sy n="64" d="100"/>
        </p:scale>
        <p:origin x="-2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notesViewPr>
    <p:cSldViewPr>
      <p:cViewPr varScale="1">
        <p:scale>
          <a:sx n="65" d="100"/>
          <a:sy n="65" d="100"/>
        </p:scale>
        <p:origin x="-1920" y="-84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6988F9C-6CCD-4F2E-9763-82A7754785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0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DF9AD8-EF09-41D0-B804-A7E49FB749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KeplerRegular" pitchFamily="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KeplerRegular" pitchFamily="2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KeplerRegular" pitchFamily="2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KeplerRegular" pitchFamily="2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KeplerRegula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588"/>
            <a:ext cx="7807325" cy="50276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76400" y="273050"/>
            <a:ext cx="5754688" cy="762000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76400" y="1219200"/>
            <a:ext cx="5754688" cy="17526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KeplerRegular" pitchFamily="2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February 26, 2001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A84DB-A74D-42B5-9F03-AF94C0FF64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71463"/>
            <a:ext cx="1695450" cy="5824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71463"/>
            <a:ext cx="4933950" cy="5824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29CE-7263-4528-8E62-11794EAA7D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1463"/>
            <a:ext cx="6781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676400" y="1219200"/>
            <a:ext cx="3314700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0" y="1219200"/>
            <a:ext cx="33147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400800"/>
            <a:ext cx="609600" cy="304800"/>
          </a:xfrm>
        </p:spPr>
        <p:txBody>
          <a:bodyPr/>
          <a:lstStyle>
            <a:lvl1pPr>
              <a:defRPr/>
            </a:lvl1pPr>
          </a:lstStyle>
          <a:p>
            <a:fld id="{18727B18-19B8-4453-88C0-43230226A1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370BB-4061-4A44-8710-4035E64622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24D63-078E-4D3D-84DB-42283E9BA4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219200"/>
            <a:ext cx="3314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219200"/>
            <a:ext cx="3314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1B9DF-A853-4412-9972-5B807859AD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22430-15F4-4F3E-809A-95F00FF9DE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9CDA2-6393-440E-A8EF-1053D26485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894B1-D4C4-484D-877F-47780CD5DA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290DD-521A-4755-B5DC-24ED2006C6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0D72E-82F5-4640-B5AC-9CB74FA248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1463"/>
            <a:ext cx="678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219200"/>
            <a:ext cx="6781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</a:defRPr>
            </a:lvl1pPr>
          </a:lstStyle>
          <a:p>
            <a:r>
              <a:rPr lang="en-US" altLang="en-US"/>
              <a:t>February 26, 2001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588"/>
            <a:ext cx="1233488" cy="68564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5334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fld id="{992AA82A-A30C-4352-962E-4F9B38FF68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rutigerBold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rutigerBold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rutigerBold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rutigerBold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rutigerBold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rutigerBold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rutigerBold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rutigerBold" pitchFamily="2" charset="0"/>
        </a:defRPr>
      </a:lvl9pPr>
    </p:titleStyle>
    <p:bodyStyle>
      <a:lvl1pPr algn="l" rtl="0" fontAlgn="base">
        <a:spcBef>
          <a:spcPct val="10000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50" indent="-4763" algn="l" rtl="0" fontAlgn="base">
        <a:spcBef>
          <a:spcPct val="65000"/>
        </a:spcBef>
        <a:spcAft>
          <a:spcPct val="0"/>
        </a:spcAft>
        <a:defRPr sz="2400">
          <a:solidFill>
            <a:schemeClr val="tx1"/>
          </a:solidFill>
          <a:latin typeface="KeplerRegular" pitchFamily="2" charset="0"/>
        </a:defRPr>
      </a:lvl2pPr>
      <a:lvl3pPr marL="236538" indent="-228600" algn="l" rtl="0" fontAlgn="base">
        <a:spcBef>
          <a:spcPct val="40000"/>
        </a:spcBef>
        <a:spcAft>
          <a:spcPct val="0"/>
        </a:spcAft>
        <a:buChar char="•"/>
        <a:defRPr sz="2400">
          <a:solidFill>
            <a:schemeClr val="tx1"/>
          </a:solidFill>
          <a:latin typeface="KeplerRegular" pitchFamily="2" charset="0"/>
        </a:defRPr>
      </a:lvl3pPr>
      <a:lvl4pPr marL="466725" indent="-228600" algn="l" rtl="0" fontAlgn="base">
        <a:spcBef>
          <a:spcPct val="20000"/>
        </a:spcBef>
        <a:spcAft>
          <a:spcPct val="0"/>
        </a:spcAft>
        <a:buSzPct val="90000"/>
        <a:buChar char="•"/>
        <a:defRPr sz="2200">
          <a:solidFill>
            <a:schemeClr val="tx1"/>
          </a:solidFill>
          <a:latin typeface="KeplerRegular" pitchFamily="2" charset="0"/>
        </a:defRPr>
      </a:lvl4pPr>
      <a:lvl5pPr marL="696913" indent="-228600" algn="l" rtl="0" fontAlgn="base">
        <a:spcBef>
          <a:spcPct val="10000"/>
        </a:spcBef>
        <a:spcAft>
          <a:spcPct val="0"/>
        </a:spcAft>
        <a:buSzPct val="90000"/>
        <a:buChar char="•"/>
        <a:defRPr sz="2200">
          <a:solidFill>
            <a:schemeClr val="tx1"/>
          </a:solidFill>
          <a:latin typeface="KeplerRegular" pitchFamily="2" charset="0"/>
        </a:defRPr>
      </a:lvl5pPr>
      <a:lvl6pPr marL="1154113" indent="-228600" algn="l" rtl="0" fontAlgn="base">
        <a:spcBef>
          <a:spcPct val="10000"/>
        </a:spcBef>
        <a:spcAft>
          <a:spcPct val="0"/>
        </a:spcAft>
        <a:buSzPct val="90000"/>
        <a:buChar char="•"/>
        <a:defRPr sz="2200">
          <a:solidFill>
            <a:schemeClr val="tx1"/>
          </a:solidFill>
          <a:latin typeface="KeplerRegular" pitchFamily="2" charset="0"/>
        </a:defRPr>
      </a:lvl6pPr>
      <a:lvl7pPr marL="1611313" indent="-228600" algn="l" rtl="0" fontAlgn="base">
        <a:spcBef>
          <a:spcPct val="10000"/>
        </a:spcBef>
        <a:spcAft>
          <a:spcPct val="0"/>
        </a:spcAft>
        <a:buSzPct val="90000"/>
        <a:buChar char="•"/>
        <a:defRPr sz="2200">
          <a:solidFill>
            <a:schemeClr val="tx1"/>
          </a:solidFill>
          <a:latin typeface="KeplerRegular" pitchFamily="2" charset="0"/>
        </a:defRPr>
      </a:lvl7pPr>
      <a:lvl8pPr marL="2068513" indent="-228600" algn="l" rtl="0" fontAlgn="base">
        <a:spcBef>
          <a:spcPct val="10000"/>
        </a:spcBef>
        <a:spcAft>
          <a:spcPct val="0"/>
        </a:spcAft>
        <a:buSzPct val="90000"/>
        <a:buChar char="•"/>
        <a:defRPr sz="2200">
          <a:solidFill>
            <a:schemeClr val="tx1"/>
          </a:solidFill>
          <a:latin typeface="KeplerRegular" pitchFamily="2" charset="0"/>
        </a:defRPr>
      </a:lvl8pPr>
      <a:lvl9pPr marL="2525713" indent="-228600" algn="l" rtl="0" fontAlgn="base">
        <a:spcBef>
          <a:spcPct val="10000"/>
        </a:spcBef>
        <a:spcAft>
          <a:spcPct val="0"/>
        </a:spcAft>
        <a:buSzPct val="90000"/>
        <a:buChar char="•"/>
        <a:defRPr sz="2200">
          <a:solidFill>
            <a:schemeClr val="tx1"/>
          </a:solidFill>
          <a:latin typeface="KeplerRegular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at%20home.xspf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First World War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3810000" cy="914400"/>
          </a:xfrm>
        </p:spPr>
        <p:txBody>
          <a:bodyPr/>
          <a:lstStyle/>
          <a:p>
            <a:pPr algn="ctr"/>
            <a:r>
              <a:rPr lang="en-US" sz="2400" dirty="0" smtClean="0"/>
              <a:t>“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War to End All Wars”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533400" y="5410200"/>
            <a:ext cx="3276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Boys and Girls! War Savings Stamps Poster by James Montgomery Flagg 1917-18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60" name="Picture 28" descr="C:\Documents and Settings\elyssa\Desktop\WWI\boysandgirl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295400"/>
            <a:ext cx="3786188" cy="5106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23CA-3150-4D3D-AC97-EFC61710C54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did it take to get the US involved?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381000" y="1219200"/>
            <a:ext cx="563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100000"/>
              </a:spcBef>
            </a:pPr>
            <a:r>
              <a:rPr lang="en-US" sz="2600">
                <a:solidFill>
                  <a:schemeClr val="bg1"/>
                </a:solidFill>
                <a:latin typeface="FrutigerBold" pitchFamily="2" charset="0"/>
              </a:rPr>
              <a:t>1.  Blockades</a:t>
            </a:r>
            <a:r>
              <a:rPr lang="en-US" sz="2600">
                <a:latin typeface="FrutigerBold" pitchFamily="2" charset="0"/>
              </a:rPr>
              <a:t>  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1371600" y="1905000"/>
            <a:ext cx="4572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In May, 1915 Germany told Americans to stay off of British ships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They could/would sink them</a:t>
            </a:r>
          </a:p>
        </p:txBody>
      </p:sp>
      <p:pic>
        <p:nvPicPr>
          <p:cNvPr id="171016" name="Picture 8" descr="C:\Documents and Settings\elyssa\Desktop\WWI\lusitaniawarnin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219200"/>
            <a:ext cx="257175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34E2-CCF0-4BC7-8B75-E26F367ADC2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it take to get the US involved?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81000" y="1219200"/>
            <a:ext cx="563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100000"/>
              </a:spcBef>
            </a:pPr>
            <a:r>
              <a:rPr lang="en-US" sz="2600">
                <a:solidFill>
                  <a:schemeClr val="bg1"/>
                </a:solidFill>
                <a:latin typeface="FrutigerBold" pitchFamily="2" charset="0"/>
              </a:rPr>
              <a:t>1.  Blockades</a:t>
            </a:r>
            <a:r>
              <a:rPr lang="en-US" sz="2600">
                <a:latin typeface="FrutigerBold" pitchFamily="2" charset="0"/>
              </a:rPr>
              <a:t> 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6324600" y="1981200"/>
            <a:ext cx="2819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Lusitania torpedoed, sinking with 1200 passengers and crew (including 128 Americans)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6324600" y="4495800"/>
            <a:ext cx="2819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Was eventually found to be carrying 4200 cases of ammunition</a:t>
            </a:r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1371600" y="6172200"/>
            <a:ext cx="487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German Propaganda Justifying Lusitania sinking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2040" name="Picture 8" descr="C:\Documents and Settings\elyssa\Desktop\WWI\lusitaniasinkin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5892800" cy="4106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autoUpdateAnimBg="0"/>
      <p:bldP spid="17203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30A-4756-420B-B666-F9160CED1B6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it take to get the US involved?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381000" y="1219200"/>
            <a:ext cx="563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100000"/>
              </a:spcBef>
            </a:pPr>
            <a:r>
              <a:rPr lang="en-US" sz="2600">
                <a:solidFill>
                  <a:schemeClr val="bg1"/>
                </a:solidFill>
                <a:latin typeface="FrutigerBold" pitchFamily="2" charset="0"/>
              </a:rPr>
              <a:t>1.  Blockades</a:t>
            </a:r>
            <a:r>
              <a:rPr lang="en-US" sz="2600">
                <a:latin typeface="FrutigerBold" pitchFamily="2" charset="0"/>
              </a:rPr>
              <a:t>  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6324600" y="1981200"/>
            <a:ext cx="2819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The US sharply criticized Germany for their action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5181600" y="3657600"/>
            <a:ext cx="3962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Germany agreed not to sink passenger ships without warning in the </a:t>
            </a:r>
            <a:r>
              <a:rPr lang="en-US" dirty="0" smtClean="0">
                <a:latin typeface="Tahoma" pitchFamily="34" charset="0"/>
              </a:rPr>
              <a:t>future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ahoma" pitchFamily="34" charset="0"/>
              </a:rPr>
              <a:t>In 1916 they sank the French liner </a:t>
            </a:r>
            <a:r>
              <a:rPr lang="en-US" i="1" dirty="0" smtClean="0">
                <a:latin typeface="Tahoma" pitchFamily="34" charset="0"/>
              </a:rPr>
              <a:t>Sussex</a:t>
            </a:r>
            <a:endParaRPr lang="en-US" i="1" dirty="0">
              <a:latin typeface="Tahoma" pitchFamily="34" charset="0"/>
            </a:endParaRP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1371600" y="6324600"/>
            <a:ext cx="487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Note in Bottle After Lusitania Disaster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3064" name="Picture 8" descr="C:\Documents and Settings\elyssa\Desktop\WWI\lusitania not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3198813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autoUpdateAnimBg="0"/>
      <p:bldP spid="17306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2641-CC30-4AF9-B9BC-ACFCE75A49C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it take to get the US involved?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381000" y="1219200"/>
            <a:ext cx="563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100000"/>
              </a:spcBef>
            </a:pPr>
            <a:r>
              <a:rPr lang="en-US" sz="2600">
                <a:solidFill>
                  <a:schemeClr val="bg1"/>
                </a:solidFill>
                <a:latin typeface="FrutigerBold" pitchFamily="2" charset="0"/>
              </a:rPr>
              <a:t>2.  Unlimited Submarine Warfare</a:t>
            </a:r>
            <a:r>
              <a:rPr lang="en-US" sz="2600">
                <a:latin typeface="FrutigerBold" pitchFamily="2" charset="0"/>
              </a:rPr>
              <a:t>  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6324600" y="1981200"/>
            <a:ext cx="2819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1917 Germany announced “unlimited submarine warfare” in the war zone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6172200" y="5029200"/>
            <a:ext cx="2819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Why?</a:t>
            </a:r>
            <a:r>
              <a:rPr lang="en-US">
                <a:latin typeface="Tahoma" pitchFamily="34" charset="0"/>
              </a:rPr>
              <a:t>  Otherwise their blockade would not be successful</a:t>
            </a:r>
          </a:p>
        </p:txBody>
      </p:sp>
      <p:pic>
        <p:nvPicPr>
          <p:cNvPr id="174089" name="Picture 9" descr="C:\Documents and Settings\elyssa\Desktop\WWI\germansubmarine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5562600" cy="434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utoUpdateAnimBg="0"/>
      <p:bldP spid="1740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FFF6-96C5-4339-A110-51602D4C2F6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did it take to get the US involved?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381000" y="1219200"/>
            <a:ext cx="563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100000"/>
              </a:spcBef>
            </a:pPr>
            <a:r>
              <a:rPr lang="en-US" sz="2600">
                <a:solidFill>
                  <a:schemeClr val="bg1"/>
                </a:solidFill>
                <a:latin typeface="FrutigerBold" pitchFamily="2" charset="0"/>
              </a:rPr>
              <a:t>3.  Zimmerman Note</a:t>
            </a:r>
            <a:r>
              <a:rPr lang="en-US" sz="2600">
                <a:latin typeface="FrutigerBold" pitchFamily="2" charset="0"/>
              </a:rPr>
              <a:t>  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1905000" y="18288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US intercepted a note from Germany to Mexico, </a:t>
            </a:r>
          </a:p>
        </p:txBody>
      </p:sp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1905000" y="2438400"/>
            <a:ext cx="708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It promised Texas, New Mexico, and Arizona back in return for an alliance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35814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Germany was desperate for supplies and wanted an alliance with Mexico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 autoUpdateAnimBg="0"/>
      <p:bldP spid="17511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0640-94F2-44AA-9A56-D88C6AAC752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it take to get the US involved?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6629400" y="1676400"/>
            <a:ext cx="2286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Zimmerman</a:t>
            </a:r>
            <a:r>
              <a:rPr lang="en-US" dirty="0" smtClean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Note + the sinking of 4 unarmed American ships led to a declaration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war on April 2, 1917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6135" name="Picture 7" descr="C:\Documents and Settings\elyssa\Desktop\WWI\wardeclare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2925" y="1066800"/>
            <a:ext cx="4602163" cy="5564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Convincing the American People</a:t>
            </a:r>
            <a:endParaRPr lang="en-US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sz="half" idx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sz="2200">
                <a:solidFill>
                  <a:schemeClr val="bg1"/>
                </a:solidFill>
              </a:rPr>
              <a:t>Posters - Gee!!</a:t>
            </a:r>
            <a:endParaRPr lang="en-US" sz="220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143500" y="1219200"/>
            <a:ext cx="3695700" cy="4876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1916 prior to declaration of war Wilson began preparing for war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National Defense Act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Expanded the size of the military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Naval Construction Act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Built more war ships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1917 Selective Service Act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Authorized the draft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5187-8ED9-41DC-8839-7986DB20A987}" type="slidenum">
              <a:rPr lang="en-US" altLang="en-US"/>
              <a:pPr/>
              <a:t>16</a:t>
            </a:fld>
            <a:endParaRPr lang="en-US" altLang="en-US"/>
          </a:p>
        </p:txBody>
      </p:sp>
      <p:pic>
        <p:nvPicPr>
          <p:cNvPr id="181256" name="Picture 8" descr="C:\Documents and Settings\elyssa\Desktop\WWI\ge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0200"/>
            <a:ext cx="2927350" cy="446102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495800" y="16002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7A32-AFD1-4786-B5ED-F9B111F4C34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did the War Affect the US?</a:t>
            </a: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381000" y="1219200"/>
            <a:ext cx="563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100000"/>
              </a:spcBef>
            </a:pPr>
            <a:r>
              <a:rPr lang="en-US" sz="2600">
                <a:solidFill>
                  <a:schemeClr val="bg1"/>
                </a:solidFill>
                <a:latin typeface="FrutigerBold" pitchFamily="2" charset="0"/>
              </a:rPr>
              <a:t>Women</a:t>
            </a:r>
            <a:r>
              <a:rPr lang="en-US" sz="2600">
                <a:latin typeface="FrutigerBold" pitchFamily="2" charset="0"/>
              </a:rPr>
              <a:t>  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1752600" y="1752600"/>
            <a:ext cx="678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imes New Roman" pitchFamily="18" charset="0"/>
              </a:rPr>
              <a:t>Women filled factory </a:t>
            </a:r>
            <a:r>
              <a:rPr lang="en-US" dirty="0" smtClean="0">
                <a:latin typeface="Times New Roman" pitchFamily="18" charset="0"/>
              </a:rPr>
              <a:t>jobs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1676400" y="2209800"/>
            <a:ext cx="6781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imes New Roman" pitchFamily="18" charset="0"/>
              </a:rPr>
              <a:t>May have led 19th </a:t>
            </a:r>
            <a:r>
              <a:rPr lang="en-US" dirty="0" smtClean="0">
                <a:latin typeface="Times New Roman" pitchFamily="18" charset="0"/>
              </a:rPr>
              <a:t>Amendment </a:t>
            </a:r>
            <a:r>
              <a:rPr lang="en-US" dirty="0">
                <a:latin typeface="Times New Roman" pitchFamily="18" charset="0"/>
              </a:rPr>
              <a:t>after the war (Gave women the right to vote)</a:t>
            </a:r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1905000" y="45720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imes New Roman" pitchFamily="18" charset="0"/>
              </a:rPr>
              <a:t>Black soldiers still served in Segregated Units</a:t>
            </a:r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533400" y="4038600"/>
            <a:ext cx="563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100000"/>
              </a:spcBef>
            </a:pPr>
            <a:r>
              <a:rPr lang="en-US" sz="2600">
                <a:solidFill>
                  <a:schemeClr val="bg1"/>
                </a:solidFill>
                <a:latin typeface="FrutigerBold" pitchFamily="2" charset="0"/>
              </a:rPr>
              <a:t>African Americans</a:t>
            </a:r>
            <a:r>
              <a:rPr lang="en-US" sz="2600">
                <a:latin typeface="FrutigerBold" pitchFamily="2" charset="0"/>
              </a:rPr>
              <a:t>  </a:t>
            </a: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1905000" y="52578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imes New Roman" pitchFamily="18" charset="0"/>
              </a:rPr>
              <a:t>“Great Migration” - thousands of African Americans moved North to work in factories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4" grpId="0" autoUpdateAnimBg="0"/>
      <p:bldP spid="186375" grpId="0" autoUpdateAnimBg="0"/>
      <p:bldP spid="186376" grpId="0" autoUpdateAnimBg="0"/>
      <p:bldP spid="18637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078E-3D36-4861-B386-899B96F1B59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the War Affect the US?</a:t>
            </a: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381000" y="1219200"/>
            <a:ext cx="563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100000"/>
              </a:spcBef>
            </a:pPr>
            <a:r>
              <a:rPr lang="en-US" sz="2600">
                <a:solidFill>
                  <a:schemeClr val="bg1"/>
                </a:solidFill>
                <a:latin typeface="FrutigerBold" pitchFamily="2" charset="0"/>
              </a:rPr>
              <a:t>Enforcing Loyalty</a:t>
            </a:r>
            <a:endParaRPr lang="en-US" sz="2600">
              <a:latin typeface="FrutigerBold" pitchFamily="2" charset="0"/>
            </a:endParaRP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1752600" y="1752600"/>
            <a:ext cx="6781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imes New Roman" pitchFamily="18" charset="0"/>
              </a:rPr>
              <a:t>Hatred of all things German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>
                <a:latin typeface="Times New Roman" pitchFamily="18" charset="0"/>
              </a:rPr>
              <a:t>Ex. “Liberty Cabbage”</a:t>
            </a:r>
          </a:p>
        </p:txBody>
      </p: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1752600" y="28194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imes New Roman" pitchFamily="18" charset="0"/>
              </a:rPr>
              <a:t>Espionage Act 1917 &amp; Sedition Act of 1918 punished those against the war (many labor leaders)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6" grpId="0" autoUpdateAnimBg="0"/>
      <p:bldP spid="1874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A147-6FFE-4A56-AD0E-71C013B9F99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World War: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2209800" y="18288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War involving nearly all the nations of the world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2362200" y="31242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1914-1918</a:t>
            </a:r>
          </a:p>
        </p:txBody>
      </p:sp>
      <p:sp>
        <p:nvSpPr>
          <p:cNvPr id="71703" name="Rectangle 23"/>
          <p:cNvSpPr>
            <a:spLocks noChangeArrowheads="1"/>
          </p:cNvSpPr>
          <p:nvPr/>
        </p:nvSpPr>
        <p:spPr bwMode="auto">
          <a:xfrm>
            <a:off x="381000" y="1219200"/>
            <a:ext cx="563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100000"/>
              </a:spcBef>
            </a:pPr>
            <a:r>
              <a:rPr lang="en-US" sz="2600">
                <a:solidFill>
                  <a:schemeClr val="bg1"/>
                </a:solidFill>
                <a:latin typeface="FrutigerBold" pitchFamily="2" charset="0"/>
              </a:rPr>
              <a:t>What?</a:t>
            </a:r>
            <a:r>
              <a:rPr lang="en-US" sz="2600">
                <a:latin typeface="FrutigerBold" pitchFamily="2" charset="0"/>
              </a:rPr>
              <a:t>  </a:t>
            </a:r>
          </a:p>
        </p:txBody>
      </p:sp>
      <p:sp>
        <p:nvSpPr>
          <p:cNvPr id="71705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5638800" cy="457200"/>
          </a:xfrm>
          <a:solidFill>
            <a:schemeClr val="tx2"/>
          </a:solidFill>
          <a:ln/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When?</a:t>
            </a:r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9" grpId="0" autoUpdateAnimBg="0"/>
      <p:bldP spid="717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01D3-E234-40BE-B7F7-6A750C8CE6C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World War: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5638800" cy="457200"/>
          </a:xfrm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Why?</a:t>
            </a:r>
            <a:r>
              <a:rPr lang="en-US" dirty="0"/>
              <a:t>  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096000" y="457200"/>
            <a:ext cx="3048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Long term</a:t>
            </a:r>
            <a:r>
              <a:rPr lang="en-US" dirty="0">
                <a:latin typeface="Tahoma" pitchFamily="34" charset="0"/>
              </a:rPr>
              <a:t> -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1. Alliance system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2. Imperialist Competition</a:t>
            </a:r>
          </a:p>
          <a:p>
            <a:pPr marL="457200" indent="-457200">
              <a:spcBef>
                <a:spcPct val="50000"/>
              </a:spcBef>
              <a:buAutoNum type="arabicPeriod" startAt="3"/>
            </a:pPr>
            <a:r>
              <a:rPr lang="en-US" dirty="0" smtClean="0">
                <a:latin typeface="Tahoma" pitchFamily="34" charset="0"/>
              </a:rPr>
              <a:t>Stockpiling </a:t>
            </a:r>
            <a:r>
              <a:rPr lang="en-US" dirty="0">
                <a:latin typeface="Tahoma" pitchFamily="34" charset="0"/>
              </a:rPr>
              <a:t>of </a:t>
            </a:r>
            <a:r>
              <a:rPr lang="en-US" dirty="0" smtClean="0">
                <a:latin typeface="Tahoma" pitchFamily="34" charset="0"/>
              </a:rPr>
              <a:t>Weapons</a:t>
            </a:r>
          </a:p>
          <a:p>
            <a:pPr marL="457200" indent="-457200">
              <a:spcBef>
                <a:spcPct val="50000"/>
              </a:spcBef>
              <a:buAutoNum type="arabicPeriod" startAt="3"/>
            </a:pPr>
            <a:r>
              <a:rPr lang="en-US" dirty="0" smtClean="0">
                <a:latin typeface="Tahoma" pitchFamily="34" charset="0"/>
              </a:rPr>
              <a:t>Extreme pride in nations, protecting power &amp; land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6096000" y="4940300"/>
            <a:ext cx="3048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Short term</a:t>
            </a:r>
            <a:r>
              <a:rPr lang="en-US" dirty="0">
                <a:latin typeface="Tahoma" pitchFamily="34" charset="0"/>
              </a:rPr>
              <a:t> - Assassination of Franz Ferdinand of the Austro-Hungarian Empire</a:t>
            </a:r>
          </a:p>
        </p:txBody>
      </p:sp>
      <p:pic>
        <p:nvPicPr>
          <p:cNvPr id="164872" name="Picture 8" descr="C:\Documents and Settings\elyssa\Desktop\WWI\FranzFerdinan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5740400" cy="3732213"/>
          </a:xfrm>
          <a:prstGeom prst="rect">
            <a:avLst/>
          </a:prstGeom>
          <a:noFill/>
        </p:spPr>
      </p:pic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1447800" y="5791200"/>
            <a:ext cx="4572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Franz Ferdinand, Archduke of Austria and his Wife Sophie, Duchess of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Hohenberg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one hour before their deaths, June 28, 1914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 autoUpdateAnimBg="0"/>
      <p:bldP spid="16487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AFD9-1B7D-441C-86A1-F100597C810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World War: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5638800" cy="457200"/>
          </a:xfrm>
          <a:solidFill>
            <a:schemeClr val="tx2"/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Who?</a:t>
            </a:r>
            <a:r>
              <a:rPr lang="en-US"/>
              <a:t>  </a:t>
            </a:r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1447800" y="2743200"/>
            <a:ext cx="3352800" cy="155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Germany</a:t>
            </a:r>
          </a:p>
          <a:p>
            <a:r>
              <a:rPr lang="en-US">
                <a:latin typeface="Tahoma" pitchFamily="34" charset="0"/>
              </a:rPr>
              <a:t>Austria-Hungary</a:t>
            </a:r>
          </a:p>
          <a:p>
            <a:r>
              <a:rPr lang="en-US">
                <a:latin typeface="Tahoma" pitchFamily="34" charset="0"/>
              </a:rPr>
              <a:t>Ottoman Empire</a:t>
            </a:r>
          </a:p>
          <a:p>
            <a:r>
              <a:rPr lang="en-US">
                <a:latin typeface="Tahoma" pitchFamily="34" charset="0"/>
              </a:rPr>
              <a:t>Bulgaria</a:t>
            </a:r>
          </a:p>
        </p:txBody>
      </p:sp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4572000" y="2743200"/>
            <a:ext cx="3352800" cy="228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Russia</a:t>
            </a:r>
          </a:p>
          <a:p>
            <a:r>
              <a:rPr lang="en-US">
                <a:latin typeface="Tahoma" pitchFamily="34" charset="0"/>
              </a:rPr>
              <a:t>France</a:t>
            </a:r>
          </a:p>
          <a:p>
            <a:r>
              <a:rPr lang="en-US">
                <a:latin typeface="Tahoma" pitchFamily="34" charset="0"/>
              </a:rPr>
              <a:t>Great Britain</a:t>
            </a:r>
          </a:p>
          <a:p>
            <a:r>
              <a:rPr lang="en-US">
                <a:latin typeface="Tahoma" pitchFamily="34" charset="0"/>
              </a:rPr>
              <a:t>Italy</a:t>
            </a:r>
          </a:p>
          <a:p>
            <a:r>
              <a:rPr lang="en-US">
                <a:latin typeface="Tahoma" pitchFamily="34" charset="0"/>
              </a:rPr>
              <a:t>Japan</a:t>
            </a:r>
          </a:p>
          <a:p>
            <a:r>
              <a:rPr lang="en-US">
                <a:latin typeface="Tahoma" pitchFamily="34" charset="0"/>
              </a:rPr>
              <a:t>United States (1917)</a:t>
            </a:r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1447800" y="2209800"/>
            <a:ext cx="26670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Central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Powers: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4572000" y="2209800"/>
            <a:ext cx="26670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Allies: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6" grpId="0" animBg="1" autoUpdateAnimBg="0"/>
      <p:bldP spid="16589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328F-733E-449F-B6D4-258A3BD965B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World War: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5638800" cy="457200"/>
          </a:xfrm>
          <a:solidFill>
            <a:schemeClr val="tx2"/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Where?</a:t>
            </a:r>
            <a:r>
              <a:rPr lang="en-US"/>
              <a:t>  </a:t>
            </a:r>
          </a:p>
        </p:txBody>
      </p:sp>
      <p:pic>
        <p:nvPicPr>
          <p:cNvPr id="166920" name="Picture 8" descr="E:\Work\ETHS\US Hist 1 Lvl\12. ImperialismWWI\WWIEurope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6762750" cy="4827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FA0B-0AA2-4FF6-BE38-BB30F051524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it take so long for America to get involved in the war?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>
                <a:latin typeface="Tahoma" pitchFamily="34" charset="0"/>
              </a:rPr>
              <a:t>America was </a:t>
            </a:r>
            <a:r>
              <a:rPr lang="en-US" dirty="0" smtClean="0">
                <a:latin typeface="Tahoma" pitchFamily="34" charset="0"/>
              </a:rPr>
              <a:t>isolationist-  Believed the war was a distant European matter </a:t>
            </a:r>
          </a:p>
          <a:p>
            <a:pPr lvl="3"/>
            <a:r>
              <a:rPr lang="en-US" dirty="0" smtClean="0">
                <a:latin typeface="Tahoma" pitchFamily="34" charset="0"/>
              </a:rPr>
              <a:t>Fighting for land and influence</a:t>
            </a:r>
          </a:p>
          <a:p>
            <a:pPr lvl="3"/>
            <a:endParaRPr lang="en-US" dirty="0" smtClean="0">
              <a:latin typeface="Tahoma" pitchFamily="34" charset="0"/>
            </a:endParaRPr>
          </a:p>
          <a:p>
            <a:pPr lvl="2"/>
            <a:r>
              <a:rPr lang="en-US" dirty="0" smtClean="0">
                <a:latin typeface="Tahoma" pitchFamily="34" charset="0"/>
              </a:rPr>
              <a:t>2 other sides formed as American opinions of the war grew</a:t>
            </a:r>
          </a:p>
          <a:p>
            <a:pPr lvl="3"/>
            <a:r>
              <a:rPr lang="en-US" dirty="0" smtClean="0">
                <a:latin typeface="Tahoma" pitchFamily="34" charset="0"/>
              </a:rPr>
              <a:t>Interventionist- felt the war affected Americans and wanted to join on the side of the Allies</a:t>
            </a:r>
          </a:p>
          <a:p>
            <a:pPr lvl="3"/>
            <a:r>
              <a:rPr lang="en-US" dirty="0" smtClean="0">
                <a:latin typeface="Tahoma" pitchFamily="34" charset="0"/>
              </a:rPr>
              <a:t>Internationalists- felt that America had a duty to be involved in world affairs, but wanted to promote peace and not join the fight</a:t>
            </a:r>
          </a:p>
          <a:p>
            <a:pPr lvl="4">
              <a:buNone/>
            </a:pPr>
            <a:endParaRPr lang="en-US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7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7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7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7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7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7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10A1-5A36-4162-B544-C886FA5ACE7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Thinking Slide:</a:t>
            </a: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1676400" y="1524000"/>
            <a:ext cx="6781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latin typeface="Times New Roman" pitchFamily="18" charset="0"/>
              </a:rPr>
              <a:t>Is isolationism really an option for a country as powerful as the United States?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D60D-203C-4198-A6B4-E123E8AF6BF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side should the US pick?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447800" y="1981200"/>
            <a:ext cx="3352800" cy="155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Tahoma" pitchFamily="34" charset="0"/>
              </a:rPr>
              <a:t>11 million German-Americans </a:t>
            </a:r>
          </a:p>
          <a:p>
            <a:pPr>
              <a:buFontTx/>
              <a:buChar char="•"/>
            </a:pPr>
            <a:r>
              <a:rPr lang="en-US">
                <a:latin typeface="Tahoma" pitchFamily="34" charset="0"/>
              </a:rPr>
              <a:t>Irish-Americans hated Great Britain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4953000" y="1981200"/>
            <a:ext cx="3352800" cy="228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Tahoma" pitchFamily="34" charset="0"/>
              </a:rPr>
              <a:t>Close cultural ties </a:t>
            </a:r>
          </a:p>
          <a:p>
            <a:pPr>
              <a:buFontTx/>
              <a:buChar char="•"/>
            </a:pPr>
            <a:r>
              <a:rPr lang="en-US">
                <a:latin typeface="Tahoma" pitchFamily="34" charset="0"/>
              </a:rPr>
              <a:t>Shared transatlantic cables (so censored stories)</a:t>
            </a:r>
          </a:p>
          <a:p>
            <a:pPr>
              <a:buFontTx/>
              <a:buChar char="•"/>
            </a:pPr>
            <a:r>
              <a:rPr lang="en-US">
                <a:latin typeface="Tahoma" pitchFamily="34" charset="0"/>
              </a:rPr>
              <a:t>Big business loaned much $ to allies</a:t>
            </a: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1447800" y="1295400"/>
            <a:ext cx="26670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Central Powers: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4953000" y="1295400"/>
            <a:ext cx="26670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Allies: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8968" name="Object 8"/>
          <p:cNvGraphicFramePr>
            <a:graphicFrameLocks noChangeAspect="1"/>
          </p:cNvGraphicFramePr>
          <p:nvPr/>
        </p:nvGraphicFramePr>
        <p:xfrm>
          <a:off x="2057400" y="5670550"/>
          <a:ext cx="5622925" cy="1187450"/>
        </p:xfrm>
        <a:graphic>
          <a:graphicData uri="http://schemas.openxmlformats.org/presentationml/2006/ole">
            <p:oleObj spid="_x0000_s168968" name="Document" r:id="rId3" imgW="5630040" imgH="1188000" progId="Word.Document.8">
              <p:embed/>
            </p:oleObj>
          </a:graphicData>
        </a:graphic>
      </p:graphicFrame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2286000" y="4953000"/>
            <a:ext cx="4876800" cy="457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 Exports to both sides: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 autoUpdateAnimBg="0"/>
      <p:bldP spid="16896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C18B-7FC7-40CD-992B-5DD23A996D1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it take to get the US involved?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381000" y="1219200"/>
            <a:ext cx="563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100000"/>
              </a:spcBef>
            </a:pPr>
            <a:r>
              <a:rPr lang="en-US" sz="2600">
                <a:solidFill>
                  <a:schemeClr val="bg1"/>
                </a:solidFill>
                <a:latin typeface="FrutigerBold" pitchFamily="2" charset="0"/>
              </a:rPr>
              <a:t>1.  Blockades</a:t>
            </a:r>
            <a:r>
              <a:rPr lang="en-US" sz="2600">
                <a:latin typeface="FrutigerBold" pitchFamily="2" charset="0"/>
              </a:rPr>
              <a:t>  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6324600" y="1981200"/>
            <a:ext cx="2819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Britain blockaded (stopped) all German ships going to America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6324600" y="4495800"/>
            <a:ext cx="2819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Germany announced a submarine war around Britain</a:t>
            </a:r>
          </a:p>
        </p:txBody>
      </p:sp>
      <p:pic>
        <p:nvPicPr>
          <p:cNvPr id="169992" name="Picture 8" descr="C:\Documents and Settings\elyssa\Desktop\WWI\germansubmarin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5562600" cy="4164013"/>
          </a:xfrm>
          <a:prstGeom prst="rect">
            <a:avLst/>
          </a:prstGeom>
          <a:noFill/>
        </p:spPr>
      </p:pic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1371600" y="61722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Y-53 German Submarine 1916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autoUpdateAnimBg="0"/>
      <p:bldP spid="16999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C41E3A"/>
      </a:dk2>
      <a:lt2>
        <a:srgbClr val="0038A8"/>
      </a:lt2>
      <a:accent1>
        <a:srgbClr val="CCCCCC"/>
      </a:accent1>
      <a:accent2>
        <a:srgbClr val="67097F"/>
      </a:accent2>
      <a:accent3>
        <a:srgbClr val="FFFFFF"/>
      </a:accent3>
      <a:accent4>
        <a:srgbClr val="000000"/>
      </a:accent4>
      <a:accent5>
        <a:srgbClr val="E2E2E2"/>
      </a:accent5>
      <a:accent6>
        <a:srgbClr val="5D0772"/>
      </a:accent6>
      <a:hlink>
        <a:srgbClr val="F9A71D"/>
      </a:hlink>
      <a:folHlink>
        <a:srgbClr val="ABCC25"/>
      </a:folHlink>
    </a:clrScheme>
    <a:fontScheme name="Office Theme">
      <a:majorFont>
        <a:latin typeface="FrutigerBold"/>
        <a:ea typeface=""/>
        <a:cs typeface=""/>
      </a:majorFont>
      <a:minorFont>
        <a:latin typeface="Frutiger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C41E3A"/>
        </a:dk2>
        <a:lt2>
          <a:srgbClr val="0038A8"/>
        </a:lt2>
        <a:accent1>
          <a:srgbClr val="CCCCCC"/>
        </a:accent1>
        <a:accent2>
          <a:srgbClr val="67097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D0772"/>
        </a:accent6>
        <a:hlink>
          <a:srgbClr val="F9A71D"/>
        </a:hlink>
        <a:folHlink>
          <a:srgbClr val="ABC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41E3A"/>
        </a:lt1>
        <a:dk2>
          <a:srgbClr val="FFFFFF"/>
        </a:dk2>
        <a:lt2>
          <a:srgbClr val="0038A8"/>
        </a:lt2>
        <a:accent1>
          <a:srgbClr val="CCCCCC"/>
        </a:accent1>
        <a:accent2>
          <a:srgbClr val="67097F"/>
        </a:accent2>
        <a:accent3>
          <a:srgbClr val="DEABAE"/>
        </a:accent3>
        <a:accent4>
          <a:srgbClr val="000000"/>
        </a:accent4>
        <a:accent5>
          <a:srgbClr val="E2E2E2"/>
        </a:accent5>
        <a:accent6>
          <a:srgbClr val="5D0772"/>
        </a:accent6>
        <a:hlink>
          <a:srgbClr val="F9A71D"/>
        </a:hlink>
        <a:folHlink>
          <a:srgbClr val="ABC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38A8"/>
        </a:lt1>
        <a:dk2>
          <a:srgbClr val="C41E3A"/>
        </a:dk2>
        <a:lt2>
          <a:srgbClr val="FFFFFF"/>
        </a:lt2>
        <a:accent1>
          <a:srgbClr val="CCCCCC"/>
        </a:accent1>
        <a:accent2>
          <a:srgbClr val="67097F"/>
        </a:accent2>
        <a:accent3>
          <a:srgbClr val="AAAED1"/>
        </a:accent3>
        <a:accent4>
          <a:srgbClr val="000000"/>
        </a:accent4>
        <a:accent5>
          <a:srgbClr val="E2E2E2"/>
        </a:accent5>
        <a:accent6>
          <a:srgbClr val="5D0772"/>
        </a:accent6>
        <a:hlink>
          <a:srgbClr val="F9A71D"/>
        </a:hlink>
        <a:folHlink>
          <a:srgbClr val="ABCC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3061</TotalTime>
  <Words>710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Document</vt:lpstr>
      <vt:lpstr>The First World War</vt:lpstr>
      <vt:lpstr>The First World War:</vt:lpstr>
      <vt:lpstr>The First World War:</vt:lpstr>
      <vt:lpstr>The First World War:</vt:lpstr>
      <vt:lpstr>The First World War:</vt:lpstr>
      <vt:lpstr>Why did it take so long for America to get involved in the war?</vt:lpstr>
      <vt:lpstr>Thinking Slide:</vt:lpstr>
      <vt:lpstr>Which side should the US pick?</vt:lpstr>
      <vt:lpstr>What did it take to get the US involved?</vt:lpstr>
      <vt:lpstr>What did it take to get the US involved?</vt:lpstr>
      <vt:lpstr>What did it take to get the US involved?</vt:lpstr>
      <vt:lpstr>What did it take to get the US involved?</vt:lpstr>
      <vt:lpstr>What did it take to get the US involved?</vt:lpstr>
      <vt:lpstr>What did it take to get the US involved?</vt:lpstr>
      <vt:lpstr>What did it take to get the US involved?</vt:lpstr>
      <vt:lpstr>Convincing the American People</vt:lpstr>
      <vt:lpstr>How did the War Affect the US?</vt:lpstr>
      <vt:lpstr>How did the War Affect the US?</vt:lpstr>
    </vt:vector>
  </TitlesOfParts>
  <Company>Interbrand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Steffanie Haase</dc:creator>
  <cp:lastModifiedBy>f352856</cp:lastModifiedBy>
  <cp:revision>238</cp:revision>
  <cp:lastPrinted>2002-10-01T15:28:09Z</cp:lastPrinted>
  <dcterms:created xsi:type="dcterms:W3CDTF">2001-02-04T17:15:57Z</dcterms:created>
  <dcterms:modified xsi:type="dcterms:W3CDTF">2011-01-25T19:57:10Z</dcterms:modified>
</cp:coreProperties>
</file>