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97" autoAdjust="0"/>
    <p:restoredTop sz="86333" autoAdjust="0"/>
  </p:normalViewPr>
  <p:slideViewPr>
    <p:cSldViewPr>
      <p:cViewPr varScale="1">
        <p:scale>
          <a:sx n="62" d="100"/>
          <a:sy n="62" d="100"/>
        </p:scale>
        <p:origin x="-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BF07F48E-66D4-4C75-AF59-232A27B093D0}" type="datetimeFigureOut">
              <a:rPr lang="en-US" smtClean="0"/>
              <a:t>3/7/2011</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732A162F-DCB6-4488-AA53-DCDD57E1B706}"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6D479BD-C385-4ECF-BA27-B8060C33A645}" type="datetimeFigureOut">
              <a:rPr lang="en-US" smtClean="0"/>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CFEFE-23B7-40B6-809A-BD780911BDDA}"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D479BD-C385-4ECF-BA27-B8060C33A645}" type="datetimeFigureOut">
              <a:rPr lang="en-US" smtClean="0"/>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CFEFE-23B7-40B6-809A-BD780911BD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D479BD-C385-4ECF-BA27-B8060C33A645}" type="datetimeFigureOut">
              <a:rPr lang="en-US" smtClean="0"/>
              <a:t>3/7/2011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CC5CFEFE-23B7-40B6-809A-BD780911BDD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D479BD-C385-4ECF-BA27-B8060C33A645}" type="datetimeFigureOut">
              <a:rPr lang="en-US" smtClean="0"/>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CFEFE-23B7-40B6-809A-BD780911BDD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D479BD-C385-4ECF-BA27-B8060C33A645}" type="datetimeFigureOut">
              <a:rPr lang="en-US" smtClean="0"/>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CFEFE-23B7-40B6-809A-BD780911BDD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D479BD-C385-4ECF-BA27-B8060C33A645}" type="datetimeFigureOut">
              <a:rPr lang="en-US" smtClean="0"/>
              <a:t>3/7/2011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5CFEFE-23B7-40B6-809A-BD780911BDD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D479BD-C385-4ECF-BA27-B8060C33A645}" type="datetimeFigureOut">
              <a:rPr lang="en-US" smtClean="0"/>
              <a:t>3/7/2011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5CFEFE-23B7-40B6-809A-BD780911BDD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D479BD-C385-4ECF-BA27-B8060C33A645}" type="datetimeFigureOut">
              <a:rPr lang="en-US" smtClean="0"/>
              <a:t>3/7/2011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5CFEFE-23B7-40B6-809A-BD780911BDD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479BD-C385-4ECF-BA27-B8060C33A645}" type="datetimeFigureOut">
              <a:rPr lang="en-US" smtClean="0"/>
              <a:t>3/7/2011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5CFEFE-23B7-40B6-809A-BD780911BD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6D479BD-C385-4ECF-BA27-B8060C33A645}" type="datetimeFigureOut">
              <a:rPr lang="en-US" smtClean="0"/>
              <a:t>3/7/2011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5CFEFE-23B7-40B6-809A-BD780911BDDA}"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6D479BD-C385-4ECF-BA27-B8060C33A645}" type="datetimeFigureOut">
              <a:rPr lang="en-US" smtClean="0"/>
              <a:t>3/7/2011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CC5CFEFE-23B7-40B6-809A-BD780911BDD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6D479BD-C385-4ECF-BA27-B8060C33A645}" type="datetimeFigureOut">
              <a:rPr lang="en-US" smtClean="0"/>
              <a:t>3/7/2011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C5CFEFE-23B7-40B6-809A-BD780911BDD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5105400"/>
          </a:xfrm>
          <a:prstGeom prst="rect">
            <a:avLst/>
          </a:prstGeom>
          <a:noFill/>
          <a:ln w="9525">
            <a:noFill/>
            <a:miter lim="800000"/>
            <a:headEnd/>
            <a:tailEnd/>
          </a:ln>
        </p:spPr>
      </p:pic>
      <p:sp>
        <p:nvSpPr>
          <p:cNvPr id="2" name="Title 1"/>
          <p:cNvSpPr>
            <a:spLocks noGrp="1"/>
          </p:cNvSpPr>
          <p:nvPr>
            <p:ph type="ctrTitle"/>
          </p:nvPr>
        </p:nvSpPr>
        <p:spPr>
          <a:xfrm>
            <a:off x="762000" y="3810000"/>
            <a:ext cx="8077200" cy="1673352"/>
          </a:xfrm>
        </p:spPr>
        <p:txBody>
          <a:bodyPr/>
          <a:lstStyle/>
          <a:p>
            <a:r>
              <a:rPr lang="en-US" dirty="0" smtClean="0"/>
              <a:t>The Holocaust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Solution </a:t>
            </a:r>
            <a:endParaRPr lang="en-US" dirty="0"/>
          </a:p>
        </p:txBody>
      </p:sp>
      <p:sp>
        <p:nvSpPr>
          <p:cNvPr id="3" name="Content Placeholder 2"/>
          <p:cNvSpPr>
            <a:spLocks noGrp="1"/>
          </p:cNvSpPr>
          <p:nvPr>
            <p:ph sz="half" idx="1"/>
          </p:nvPr>
        </p:nvSpPr>
        <p:spPr>
          <a:xfrm>
            <a:off x="457200" y="1773936"/>
            <a:ext cx="4038600" cy="5084064"/>
          </a:xfrm>
        </p:spPr>
        <p:txBody>
          <a:bodyPr>
            <a:normAutofit fontScale="70000" lnSpcReduction="20000"/>
          </a:bodyPr>
          <a:lstStyle/>
          <a:p>
            <a:r>
              <a:rPr lang="en-US" dirty="0" smtClean="0"/>
              <a:t>Some death camps used gas chambers </a:t>
            </a:r>
          </a:p>
          <a:p>
            <a:pPr lvl="1"/>
            <a:r>
              <a:rPr lang="en-US" dirty="0" smtClean="0"/>
              <a:t>Prisoners would be forced into sealed rooms and carbon monoxide or insecticide would pump into the room killing hundreds per day </a:t>
            </a:r>
          </a:p>
          <a:p>
            <a:r>
              <a:rPr lang="en-US" dirty="0" smtClean="0"/>
              <a:t>Camps without gas chambers would shoot hundreds of thousands of prisoners, many Jews were killed during raids of towns and buried in mass graves </a:t>
            </a:r>
          </a:p>
          <a:p>
            <a:r>
              <a:rPr lang="en-US" dirty="0" smtClean="0"/>
              <a:t>Fully functioning death camps would use the human fat for soap, hair for wigs, they would dig gold fillings from teeth, and take wedding rings, the bodies would be burned in crematoriums </a:t>
            </a:r>
          </a:p>
          <a:p>
            <a:endParaRPr lang="en-US"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800600" y="2590800"/>
            <a:ext cx="4038600" cy="28491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Numbers </a:t>
            </a:r>
            <a:endParaRPr lang="en-US" dirty="0"/>
          </a:p>
        </p:txBody>
      </p:sp>
      <p:sp>
        <p:nvSpPr>
          <p:cNvPr id="3" name="Content Placeholder 2"/>
          <p:cNvSpPr>
            <a:spLocks noGrp="1"/>
          </p:cNvSpPr>
          <p:nvPr>
            <p:ph sz="half" idx="1"/>
          </p:nvPr>
        </p:nvSpPr>
        <p:spPr/>
        <p:txBody>
          <a:bodyPr/>
          <a:lstStyle/>
          <a:p>
            <a:r>
              <a:rPr lang="en-US" dirty="0" smtClean="0"/>
              <a:t>By 1945 about 6 million European Jews had been systematically murdered </a:t>
            </a:r>
          </a:p>
          <a:p>
            <a:r>
              <a:rPr lang="en-US" dirty="0" smtClean="0"/>
              <a:t>5 million non-Jews were also killed </a:t>
            </a:r>
          </a:p>
          <a:p>
            <a:pPr lvl="1">
              <a:buNone/>
            </a:pPr>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343400" y="2286000"/>
            <a:ext cx="43434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Response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Many blame the US, Britain, and France for not relaxing immigration policies and helping European Jews</a:t>
            </a:r>
          </a:p>
          <a:p>
            <a:pPr lvl="1"/>
            <a:r>
              <a:rPr lang="en-US" dirty="0" smtClean="0"/>
              <a:t>Troubled by Great Depression, Anti-</a:t>
            </a:r>
            <a:r>
              <a:rPr lang="en-US" dirty="0" err="1" smtClean="0"/>
              <a:t>semetic</a:t>
            </a:r>
            <a:r>
              <a:rPr lang="en-US" dirty="0" smtClean="0"/>
              <a:t> views, and underestimation of Hitler </a:t>
            </a:r>
          </a:p>
          <a:p>
            <a:r>
              <a:rPr lang="en-US" dirty="0" smtClean="0"/>
              <a:t>By 1942 word of the killings was received by the Allies, but no action was taken</a:t>
            </a:r>
          </a:p>
          <a:p>
            <a:pPr lvl="1"/>
            <a:r>
              <a:rPr lang="en-US" dirty="0" smtClean="0"/>
              <a:t>All resources were aimed at defeating Hitler not stopping the genocide</a:t>
            </a:r>
          </a:p>
          <a:p>
            <a:r>
              <a:rPr lang="en-US" dirty="0" smtClean="0"/>
              <a:t>In 1944 FDR established a War Refugee Board</a:t>
            </a:r>
          </a:p>
          <a:p>
            <a:pPr lvl="1"/>
            <a:r>
              <a:rPr lang="en-US" dirty="0" smtClean="0"/>
              <a:t>Worked with the Red Cross to rescue Jews </a:t>
            </a:r>
          </a:p>
          <a:p>
            <a:pPr lvl="1">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Liberation of the Camps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American troops began liberating camps as they took control of German held lands</a:t>
            </a:r>
          </a:p>
          <a:p>
            <a:pPr lvl="1"/>
            <a:r>
              <a:rPr lang="en-US" dirty="0" smtClean="0"/>
              <a:t>They found piles of dead bodies, warehouses of human hair, jewelry, ashes, emaciated survivors </a:t>
            </a:r>
          </a:p>
          <a:p>
            <a:pPr lvl="1">
              <a:buNone/>
            </a:pPr>
            <a:r>
              <a:rPr lang="en-US" dirty="0" smtClean="0"/>
              <a:t>“The memory of starved, dazed men, who dropped their eyes and heads when we looked at them through the chain-link fence, in the same manner that a beaten, mistreated dog would cringe, leaves feelings that cannot be described and will never be forgotten. The impact of seeing those people behind that fence left me saying, only to myself “now I know why I’m here.”</a:t>
            </a:r>
          </a:p>
          <a:p>
            <a:pPr lvl="1">
              <a:buNone/>
            </a:pPr>
            <a:r>
              <a:rPr lang="en-US" dirty="0"/>
              <a:t>	</a:t>
            </a:r>
            <a:r>
              <a:rPr lang="en-US" dirty="0" smtClean="0"/>
              <a:t>			- Richard Winters </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648200" y="2066131"/>
            <a:ext cx="4038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Early Stages</a:t>
            </a:r>
            <a:endParaRPr lang="en-US" dirty="0"/>
          </a:p>
        </p:txBody>
      </p:sp>
      <p:sp>
        <p:nvSpPr>
          <p:cNvPr id="3" name="Content Placeholder 2"/>
          <p:cNvSpPr>
            <a:spLocks noGrp="1"/>
          </p:cNvSpPr>
          <p:nvPr>
            <p:ph idx="1"/>
          </p:nvPr>
        </p:nvSpPr>
        <p:spPr/>
        <p:txBody>
          <a:bodyPr/>
          <a:lstStyle/>
          <a:p>
            <a:r>
              <a:rPr lang="en-US" dirty="0" smtClean="0"/>
              <a:t>During his rise to power Adolf Hitler blamed Jewish peoples for the problems of Germany</a:t>
            </a:r>
          </a:p>
          <a:p>
            <a:pPr lvl="1"/>
            <a:r>
              <a:rPr lang="en-US" dirty="0" smtClean="0"/>
              <a:t>He wrote of his distaste of Jews in his book Mein </a:t>
            </a:r>
            <a:r>
              <a:rPr lang="en-US" dirty="0" err="1" smtClean="0"/>
              <a:t>Kampf</a:t>
            </a:r>
            <a:r>
              <a:rPr lang="en-US" dirty="0" smtClean="0"/>
              <a:t> </a:t>
            </a:r>
          </a:p>
          <a:p>
            <a:pPr lvl="1"/>
            <a:r>
              <a:rPr lang="en-US" dirty="0" smtClean="0"/>
              <a:t>In 1933 when he became Chancellor of Germany he encouraged Germans to boycott Jewish business </a:t>
            </a:r>
          </a:p>
          <a:p>
            <a:pPr lvl="1"/>
            <a:r>
              <a:rPr lang="en-US" dirty="0" smtClean="0"/>
              <a:t>Barred Jews from civil service jobs, banking, stock exchange, law, and medical practice  </a:t>
            </a:r>
          </a:p>
          <a:p>
            <a:pPr lvl="1">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Nuremberg Laws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Hitler enacted a list of laws in 1935 targeting Jews</a:t>
            </a:r>
          </a:p>
          <a:p>
            <a:pPr lvl="1"/>
            <a:r>
              <a:rPr lang="en-US" dirty="0" smtClean="0"/>
              <a:t>Denied German citizenship to Jews</a:t>
            </a:r>
          </a:p>
          <a:p>
            <a:pPr lvl="1"/>
            <a:r>
              <a:rPr lang="en-US" dirty="0" smtClean="0"/>
              <a:t>Banned marriage between Jews and non Jews</a:t>
            </a:r>
          </a:p>
          <a:p>
            <a:pPr lvl="1"/>
            <a:r>
              <a:rPr lang="en-US" dirty="0" smtClean="0"/>
              <a:t>Segregated Jews from society </a:t>
            </a:r>
          </a:p>
          <a:p>
            <a:r>
              <a:rPr lang="en-US" dirty="0" smtClean="0"/>
              <a:t>He used the press to spread his message</a:t>
            </a:r>
          </a:p>
          <a:p>
            <a:pPr lvl="1"/>
            <a:r>
              <a:rPr lang="en-US" dirty="0" smtClean="0"/>
              <a:t>Newspapers printed scandalous messages </a:t>
            </a:r>
          </a:p>
          <a:p>
            <a:pPr lvl="1"/>
            <a:r>
              <a:rPr lang="en-US" dirty="0" smtClean="0"/>
              <a:t>School children were taught Jews were “polluting” society</a:t>
            </a:r>
          </a:p>
          <a:p>
            <a:pPr lvl="1"/>
            <a:r>
              <a:rPr lang="en-US" dirty="0" smtClean="0"/>
              <a:t>Comic books were designed to picture Jews as bad people. </a:t>
            </a:r>
          </a:p>
          <a:p>
            <a:pPr lv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Kristallnacht</a:t>
            </a:r>
            <a:r>
              <a:rPr lang="en-US" dirty="0" smtClean="0"/>
              <a:t>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November 9, 1938: </a:t>
            </a:r>
          </a:p>
          <a:p>
            <a:pPr lvl="1"/>
            <a:r>
              <a:rPr lang="en-US" dirty="0" smtClean="0"/>
              <a:t>Jewish refugee killed a German diplomat in Paris</a:t>
            </a:r>
          </a:p>
          <a:p>
            <a:pPr lvl="1"/>
            <a:r>
              <a:rPr lang="en-US" dirty="0" smtClean="0"/>
              <a:t>Nazi officials ordered attacks on Jews in Germany, Austria, and the Sudetenland </a:t>
            </a:r>
          </a:p>
          <a:p>
            <a:pPr lvl="1"/>
            <a:r>
              <a:rPr lang="en-US" dirty="0" smtClean="0"/>
              <a:t>Secret Police and military destroyed 1,500 synagogues, 7,500 businesses, killed 200 Jews, injured 600 more, and thousands were arrested </a:t>
            </a:r>
          </a:p>
          <a:p>
            <a:pPr lvl="1">
              <a:buNone/>
            </a:pP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2703386"/>
            <a:ext cx="4038600" cy="27640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Refugees </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Between 1933 and 1937 about 129,000 Jews left Germany and Austria </a:t>
            </a:r>
          </a:p>
          <a:p>
            <a:pPr lvl="1"/>
            <a:r>
              <a:rPr lang="en-US" dirty="0" smtClean="0"/>
              <a:t>Albert Einstein and other great minds of the time were part of the rush to leave</a:t>
            </a:r>
          </a:p>
          <a:p>
            <a:pPr lvl="1"/>
            <a:r>
              <a:rPr lang="en-US" dirty="0" smtClean="0"/>
              <a:t>More Jews would have left during this time, but were not being accepted by other countries </a:t>
            </a:r>
          </a:p>
          <a:p>
            <a:pPr lvl="2"/>
            <a:r>
              <a:rPr lang="en-US" i="1" dirty="0" smtClean="0"/>
              <a:t>St. Louis </a:t>
            </a:r>
            <a:r>
              <a:rPr lang="en-US" dirty="0" smtClean="0"/>
              <a:t>left Germany with 900 Jews aboard, but 878 of them were turned away in Cuba, and the US would not accept them either, they were returned to Germany (600 of them later died in camps) </a:t>
            </a: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999396" y="1773238"/>
            <a:ext cx="3336207" cy="4624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Concentration Camps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1933, Hitler opened the first Nazi run concentration camp</a:t>
            </a:r>
          </a:p>
          <a:p>
            <a:pPr lvl="1"/>
            <a:r>
              <a:rPr lang="en-US" dirty="0" smtClean="0"/>
              <a:t>Initially intended not to kill prisoners, but to make them work for the Reich </a:t>
            </a:r>
          </a:p>
          <a:p>
            <a:pPr lvl="1"/>
            <a:r>
              <a:rPr lang="en-US" dirty="0" smtClean="0"/>
              <a:t>Early camps were Dachau, </a:t>
            </a:r>
            <a:r>
              <a:rPr lang="en-US" dirty="0" err="1" smtClean="0"/>
              <a:t>Sachsenhausen</a:t>
            </a:r>
            <a:r>
              <a:rPr lang="en-US" dirty="0" smtClean="0"/>
              <a:t>, and Buchenwald, and </a:t>
            </a:r>
            <a:r>
              <a:rPr lang="en-US" dirty="0" err="1" smtClean="0"/>
              <a:t>Ravensbruck</a:t>
            </a:r>
            <a:endParaRPr lang="en-US" dirty="0" smtClean="0"/>
          </a:p>
          <a:p>
            <a:pPr lvl="1"/>
            <a:r>
              <a:rPr lang="en-US" dirty="0" smtClean="0"/>
              <a:t>The people imprisoned were political rivals, or people deemed inferior to the Nazi Party</a:t>
            </a:r>
          </a:p>
          <a:p>
            <a:pPr lvl="2"/>
            <a:r>
              <a:rPr lang="en-US" dirty="0" smtClean="0"/>
              <a:t>Communists, socialists, labor leaders, priests, Jews, Gypsies, homosexuals, Jehovah's witnesses, beggars, drunks, physically and mentally disabled</a:t>
            </a: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5181600" y="2209800"/>
            <a:ext cx="3657600"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 Set-up</a:t>
            </a:r>
            <a:endParaRPr lang="en-US" dirty="0"/>
          </a:p>
        </p:txBody>
      </p:sp>
      <p:sp>
        <p:nvSpPr>
          <p:cNvPr id="3" name="Content Placeholder 2"/>
          <p:cNvSpPr>
            <a:spLocks noGrp="1"/>
          </p:cNvSpPr>
          <p:nvPr>
            <p:ph sz="half" idx="1"/>
          </p:nvPr>
        </p:nvSpPr>
        <p:spPr/>
        <p:txBody>
          <a:bodyPr>
            <a:normAutofit fontScale="92500"/>
          </a:bodyPr>
          <a:lstStyle/>
          <a:p>
            <a:r>
              <a:rPr lang="en-US" dirty="0" smtClean="0"/>
              <a:t>Prisoners were branded with tattoos upon entry into the camp </a:t>
            </a:r>
          </a:p>
          <a:p>
            <a:r>
              <a:rPr lang="en-US" dirty="0" smtClean="0"/>
              <a:t>They wore stripped uniforms with triangle symbols on them </a:t>
            </a:r>
          </a:p>
          <a:p>
            <a:pPr lvl="1"/>
            <a:r>
              <a:rPr lang="en-US" dirty="0" smtClean="0"/>
              <a:t>Yellow for Jews</a:t>
            </a:r>
          </a:p>
          <a:p>
            <a:pPr lvl="1"/>
            <a:r>
              <a:rPr lang="en-US" dirty="0" smtClean="0"/>
              <a:t>Pink for Homosexuals</a:t>
            </a:r>
          </a:p>
          <a:p>
            <a:pPr lvl="1"/>
            <a:r>
              <a:rPr lang="en-US" dirty="0" smtClean="0"/>
              <a:t>Red for political prisoners</a:t>
            </a:r>
          </a:p>
          <a:p>
            <a:pPr lvl="1"/>
            <a:r>
              <a:rPr lang="en-US" dirty="0" smtClean="0"/>
              <a:t>Purple for Jehovah witness </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5410200" y="2819400"/>
            <a:ext cx="2667000" cy="219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normAutofit/>
          </a:bodyPr>
          <a:lstStyle/>
          <a:p>
            <a:r>
              <a:rPr lang="en-US" dirty="0" smtClean="0"/>
              <a:t>Camp Guards were not restrained </a:t>
            </a:r>
          </a:p>
          <a:p>
            <a:pPr lvl="1"/>
            <a:r>
              <a:rPr lang="en-US" dirty="0" smtClean="0"/>
              <a:t>They could torture or kill prisoners without fear of punishment </a:t>
            </a:r>
          </a:p>
          <a:p>
            <a:r>
              <a:rPr lang="en-US" dirty="0" smtClean="0"/>
              <a:t>Death by starvation or disease was common</a:t>
            </a:r>
          </a:p>
          <a:p>
            <a:r>
              <a:rPr lang="en-US" dirty="0" smtClean="0"/>
              <a:t>Experiments were performed on many prisoners ( oxygen deprivation, hypothermia, altitude effects ) </a:t>
            </a:r>
          </a:p>
          <a:p>
            <a:pPr lvl="1"/>
            <a:r>
              <a:rPr lang="en-US" dirty="0" smtClean="0"/>
              <a:t>Over 5,000 mentally handicapped children were the subject of this abuse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Wannsee</a:t>
            </a:r>
            <a:r>
              <a:rPr lang="en-US" dirty="0" smtClean="0"/>
              <a:t> Conference </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In January 1942 the Nazi Party met at the </a:t>
            </a:r>
            <a:r>
              <a:rPr lang="en-US" dirty="0" err="1" smtClean="0"/>
              <a:t>Wannsee</a:t>
            </a:r>
            <a:r>
              <a:rPr lang="en-US" dirty="0" smtClean="0"/>
              <a:t> Conference </a:t>
            </a:r>
          </a:p>
          <a:p>
            <a:pPr lvl="1"/>
            <a:r>
              <a:rPr lang="en-US" dirty="0" smtClean="0"/>
              <a:t>They discussed moving toward the “Final Solution”</a:t>
            </a:r>
          </a:p>
          <a:p>
            <a:r>
              <a:rPr lang="en-US" dirty="0" err="1" smtClean="0"/>
              <a:t>Reinhard</a:t>
            </a:r>
            <a:r>
              <a:rPr lang="en-US" dirty="0" smtClean="0"/>
              <a:t> </a:t>
            </a:r>
            <a:r>
              <a:rPr lang="en-US" dirty="0" err="1" smtClean="0"/>
              <a:t>Heydrich</a:t>
            </a:r>
            <a:r>
              <a:rPr lang="en-US" dirty="0" smtClean="0"/>
              <a:t> developed the plan to execute the Jews </a:t>
            </a:r>
          </a:p>
          <a:p>
            <a:r>
              <a:rPr lang="en-US" dirty="0" smtClean="0"/>
              <a:t>Many camps became designated death camps (mostly Polish camps) </a:t>
            </a:r>
          </a:p>
          <a:p>
            <a:pPr lvl="1"/>
            <a:r>
              <a:rPr lang="en-US" dirty="0" smtClean="0"/>
              <a:t>Auschwitz, Treblinka, </a:t>
            </a:r>
            <a:r>
              <a:rPr lang="en-US" dirty="0" err="1" smtClean="0"/>
              <a:t>Maidenek</a:t>
            </a:r>
            <a:r>
              <a:rPr lang="en-US" dirty="0" smtClean="0"/>
              <a:t>, </a:t>
            </a:r>
            <a:r>
              <a:rPr lang="en-US" dirty="0" err="1" smtClean="0"/>
              <a:t>Sobibor</a:t>
            </a:r>
            <a:r>
              <a:rPr lang="en-US" dirty="0" smtClean="0"/>
              <a:t>, </a:t>
            </a:r>
            <a:r>
              <a:rPr lang="en-US" dirty="0" err="1" smtClean="0"/>
              <a:t>Belsec</a:t>
            </a:r>
            <a:r>
              <a:rPr lang="en-US" dirty="0" smtClean="0"/>
              <a:t>, </a:t>
            </a:r>
            <a:r>
              <a:rPr lang="en-US" dirty="0" err="1" smtClean="0"/>
              <a:t>Chelmno</a:t>
            </a:r>
            <a:r>
              <a:rPr lang="en-US" dirty="0" smtClean="0"/>
              <a:t> </a:t>
            </a:r>
            <a:endParaRPr lang="en-US" dirty="0"/>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4648200" y="2514600"/>
            <a:ext cx="4038600" cy="28822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259</TotalTime>
  <Words>777</Words>
  <Application>Microsoft Office PowerPoint</Application>
  <PresentationFormat>On-screen Show (4:3)</PresentationFormat>
  <Paragraphs>70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Module</vt:lpstr>
      <vt:lpstr>The Holocaust</vt:lpstr>
      <vt:lpstr>The Early Stages</vt:lpstr>
      <vt:lpstr>The Nuremberg Laws</vt:lpstr>
      <vt:lpstr>Kristallnacht </vt:lpstr>
      <vt:lpstr>Refugees </vt:lpstr>
      <vt:lpstr>Concentration Camps</vt:lpstr>
      <vt:lpstr>Camp Set-up</vt:lpstr>
      <vt:lpstr>Treatment </vt:lpstr>
      <vt:lpstr>Wannsee Conference </vt:lpstr>
      <vt:lpstr>The Final Solution </vt:lpstr>
      <vt:lpstr>The Numbers </vt:lpstr>
      <vt:lpstr>Foreign Response </vt:lpstr>
      <vt:lpstr>Liberation of the Camps</vt:lpstr>
    </vt:vector>
  </TitlesOfParts>
  <Company>FNSBSD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Holocaust</dc:title>
  <dc:creator>f352856</dc:creator>
  <cp:lastModifiedBy>f352856</cp:lastModifiedBy>
  <cp:revision>3</cp:revision>
  <dcterms:created xsi:type="dcterms:W3CDTF">2011-03-07T18:44:47Z</dcterms:created>
  <dcterms:modified xsi:type="dcterms:W3CDTF">2011-03-07T23:04:15Z</dcterms:modified>
</cp:coreProperties>
</file>