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6333" autoAdjust="0"/>
  </p:normalViewPr>
  <p:slideViewPr>
    <p:cSldViewPr>
      <p:cViewPr varScale="1">
        <p:scale>
          <a:sx n="64" d="100"/>
          <a:sy n="64" d="100"/>
        </p:scale>
        <p:origin x="-996" y="-96"/>
      </p:cViewPr>
      <p:guideLst>
        <p:guide orient="horz" pos="2160"/>
        <p:guide pos="2880"/>
      </p:guideLst>
    </p:cSldViewPr>
  </p:slideViewPr>
  <p:outlineViewPr>
    <p:cViewPr>
      <p:scale>
        <a:sx n="33" d="100"/>
        <a:sy n="33" d="100"/>
      </p:scale>
      <p:origin x="0" y="50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D30C6194-CECF-4059-A327-197BF320DE21}" type="datetimeFigureOut">
              <a:rPr lang="en-US" smtClean="0"/>
              <a:pPr/>
              <a:t>1/26/2011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555E93BD-7A17-4D75-8465-01D56F5F199C}"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0C6194-CECF-4059-A327-197BF320DE21}" type="datetimeFigureOut">
              <a:rPr lang="en-US" smtClean="0"/>
              <a:pPr/>
              <a:t>1/26/2011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5E93BD-7A17-4D75-8465-01D56F5F19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0C6194-CECF-4059-A327-197BF320DE21}" type="datetimeFigureOut">
              <a:rPr lang="en-US" smtClean="0"/>
              <a:pPr/>
              <a:t>1/26/2011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5E93BD-7A17-4D75-8465-01D56F5F19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0C6194-CECF-4059-A327-197BF320DE21}" type="datetimeFigureOut">
              <a:rPr lang="en-US" smtClean="0"/>
              <a:pPr/>
              <a:t>1/26/2011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5E93BD-7A17-4D75-8465-01D56F5F19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30C6194-CECF-4059-A327-197BF320DE21}" type="datetimeFigureOut">
              <a:rPr lang="en-US" smtClean="0"/>
              <a:pPr/>
              <a:t>1/26/2011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5E93BD-7A17-4D75-8465-01D56F5F199C}"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0C6194-CECF-4059-A327-197BF320DE21}" type="datetimeFigureOut">
              <a:rPr lang="en-US" smtClean="0"/>
              <a:pPr/>
              <a:t>1/26/2011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5E93BD-7A17-4D75-8465-01D56F5F19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0C6194-CECF-4059-A327-197BF320DE21}" type="datetimeFigureOut">
              <a:rPr lang="en-US" smtClean="0"/>
              <a:pPr/>
              <a:t>1/26/2011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5E93BD-7A17-4D75-8465-01D56F5F199C}"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30C6194-CECF-4059-A327-197BF320DE21}" type="datetimeFigureOut">
              <a:rPr lang="en-US" smtClean="0"/>
              <a:pPr/>
              <a:t>1/26/2011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5E93BD-7A17-4D75-8465-01D56F5F19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30C6194-CECF-4059-A327-197BF320DE21}" type="datetimeFigureOut">
              <a:rPr lang="en-US" smtClean="0"/>
              <a:pPr/>
              <a:t>1/26/2011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55E93BD-7A17-4D75-8465-01D56F5F19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0C6194-CECF-4059-A327-197BF320DE21}" type="datetimeFigureOut">
              <a:rPr lang="en-US" smtClean="0"/>
              <a:pPr/>
              <a:t>1/26/2011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5E93BD-7A17-4D75-8465-01D56F5F19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D30C6194-CECF-4059-A327-197BF320DE21}" type="datetimeFigureOut">
              <a:rPr lang="en-US" smtClean="0"/>
              <a:pPr/>
              <a:t>1/26/2011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555E93BD-7A17-4D75-8465-01D56F5F19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30C6194-CECF-4059-A327-197BF320DE21}" type="datetimeFigureOut">
              <a:rPr lang="en-US" smtClean="0"/>
              <a:pPr/>
              <a:t>1/26/2011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55E93BD-7A17-4D75-8465-01D56F5F199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pbs.org/greatwar/resources/casdeath_pop.htm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Technology and War</a:t>
            </a:r>
            <a:endParaRPr lang="en-US" dirty="0"/>
          </a:p>
        </p:txBody>
      </p:sp>
      <p:sp>
        <p:nvSpPr>
          <p:cNvPr id="3" name="Subtitle 2"/>
          <p:cNvSpPr>
            <a:spLocks noGrp="1"/>
          </p:cNvSpPr>
          <p:nvPr>
            <p:ph type="subTitle"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762000" y="304800"/>
            <a:ext cx="7848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Ends</a:t>
            </a:r>
            <a:endParaRPr lang="en-US" dirty="0"/>
          </a:p>
        </p:txBody>
      </p:sp>
      <p:sp>
        <p:nvSpPr>
          <p:cNvPr id="3" name="Content Placeholder 2"/>
          <p:cNvSpPr>
            <a:spLocks noGrp="1"/>
          </p:cNvSpPr>
          <p:nvPr>
            <p:ph sz="half" idx="1"/>
          </p:nvPr>
        </p:nvSpPr>
        <p:spPr/>
        <p:txBody>
          <a:bodyPr/>
          <a:lstStyle/>
          <a:p>
            <a:r>
              <a:rPr lang="en-US" dirty="0" smtClean="0"/>
              <a:t>By fall of 1918 the German front had collapsed</a:t>
            </a:r>
          </a:p>
          <a:p>
            <a:pPr lvl="1"/>
            <a:r>
              <a:rPr lang="en-US" dirty="0" smtClean="0"/>
              <a:t>Men from German and Austrian-Hungarian armies disserted, refused to fight, or mutinied.</a:t>
            </a:r>
          </a:p>
          <a:p>
            <a:r>
              <a:rPr lang="en-US" dirty="0" smtClean="0"/>
              <a:t>November 11, 1918 Germany surrendered </a:t>
            </a:r>
          </a:p>
          <a:p>
            <a:pPr lvl="1"/>
            <a:endParaRPr lang="en-US" dirty="0"/>
          </a:p>
        </p:txBody>
      </p:sp>
      <p:pic>
        <p:nvPicPr>
          <p:cNvPr id="5" name="Content Placeholder 4" descr="VeteransDay.jpg"/>
          <p:cNvPicPr>
            <a:picLocks noGrp="1" noChangeAspect="1"/>
          </p:cNvPicPr>
          <p:nvPr>
            <p:ph sz="half" idx="2"/>
          </p:nvPr>
        </p:nvPicPr>
        <p:blipFill>
          <a:blip r:embed="rId2" cstate="print"/>
          <a:stretch>
            <a:fillRect/>
          </a:stretch>
        </p:blipFill>
        <p:spPr>
          <a:xfrm>
            <a:off x="4656138" y="2203832"/>
            <a:ext cx="4038600" cy="365842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 Joins the War</a:t>
            </a:r>
            <a:endParaRPr lang="en-US" dirty="0"/>
          </a:p>
        </p:txBody>
      </p:sp>
      <p:sp>
        <p:nvSpPr>
          <p:cNvPr id="3" name="Content Placeholder 2"/>
          <p:cNvSpPr>
            <a:spLocks noGrp="1"/>
          </p:cNvSpPr>
          <p:nvPr>
            <p:ph idx="1"/>
          </p:nvPr>
        </p:nvSpPr>
        <p:spPr/>
        <p:txBody>
          <a:bodyPr>
            <a:normAutofit/>
          </a:bodyPr>
          <a:lstStyle/>
          <a:p>
            <a:r>
              <a:rPr lang="en-US" dirty="0" smtClean="0"/>
              <a:t>General John J. Pershing arrived in France in June 1917</a:t>
            </a:r>
          </a:p>
          <a:p>
            <a:pPr lvl="1"/>
            <a:r>
              <a:rPr lang="en-US" dirty="0" smtClean="0"/>
              <a:t>Small forces of men arrived throughout 1917</a:t>
            </a:r>
          </a:p>
          <a:p>
            <a:pPr lvl="1"/>
            <a:r>
              <a:rPr lang="en-US" dirty="0" smtClean="0"/>
              <a:t>Larger groups arrived in early 1918</a:t>
            </a:r>
          </a:p>
          <a:p>
            <a:r>
              <a:rPr lang="en-US" dirty="0" smtClean="0"/>
              <a:t>American troops (doughboys) fought bravely at some of the wars most brutal battles</a:t>
            </a:r>
          </a:p>
          <a:p>
            <a:pPr lvl="1"/>
            <a:r>
              <a:rPr lang="en-US" dirty="0" smtClean="0"/>
              <a:t>2</a:t>
            </a:r>
            <a:r>
              <a:rPr lang="en-US" baseline="30000" dirty="0" smtClean="0"/>
              <a:t>nd</a:t>
            </a:r>
            <a:r>
              <a:rPr lang="en-US" dirty="0" smtClean="0"/>
              <a:t> battle of the Marne</a:t>
            </a:r>
          </a:p>
          <a:p>
            <a:pPr lvl="1"/>
            <a:r>
              <a:rPr lang="en-US" dirty="0" err="1" smtClean="0"/>
              <a:t>Bellau</a:t>
            </a:r>
            <a:r>
              <a:rPr lang="en-US" dirty="0" smtClean="0"/>
              <a:t> Wood</a:t>
            </a:r>
          </a:p>
          <a:p>
            <a:pPr lvl="1"/>
            <a:r>
              <a:rPr lang="en-US" dirty="0" smtClean="0"/>
              <a:t>Chateau-Thierry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Casualties</a:t>
            </a:r>
            <a:r>
              <a:rPr lang="en-US" dirty="0" smtClean="0"/>
              <a:t> </a:t>
            </a:r>
            <a:endParaRPr lang="en-US" dirty="0"/>
          </a:p>
        </p:txBody>
      </p:sp>
      <p:sp>
        <p:nvSpPr>
          <p:cNvPr id="3" name="Content Placeholder 2"/>
          <p:cNvSpPr>
            <a:spLocks noGrp="1"/>
          </p:cNvSpPr>
          <p:nvPr>
            <p:ph sz="half" idx="1"/>
          </p:nvPr>
        </p:nvSpPr>
        <p:spPr/>
        <p:txBody>
          <a:bodyPr/>
          <a:lstStyle/>
          <a:p>
            <a:r>
              <a:rPr lang="en-US" dirty="0" smtClean="0"/>
              <a:t>American causalities were smaller due to late entry into the war</a:t>
            </a:r>
          </a:p>
          <a:p>
            <a:r>
              <a:rPr lang="en-US" dirty="0" smtClean="0"/>
              <a:t>Americans lost 50,000 and had over 230,000 wounded</a:t>
            </a:r>
          </a:p>
          <a:p>
            <a:r>
              <a:rPr lang="en-US" dirty="0" smtClean="0"/>
              <a:t>1.3 million served during the war</a:t>
            </a:r>
            <a:endParaRPr lang="en-US" dirty="0"/>
          </a:p>
        </p:txBody>
      </p:sp>
      <p:pic>
        <p:nvPicPr>
          <p:cNvPr id="8" name="Content Placeholder 7" descr="wwi cemetary.jpg"/>
          <p:cNvPicPr>
            <a:picLocks noGrp="1" noChangeAspect="1"/>
          </p:cNvPicPr>
          <p:nvPr>
            <p:ph sz="half" idx="2"/>
          </p:nvPr>
        </p:nvPicPr>
        <p:blipFill>
          <a:blip r:embed="rId3" cstate="print"/>
          <a:stretch>
            <a:fillRect/>
          </a:stretch>
        </p:blipFill>
        <p:spPr>
          <a:xfrm>
            <a:off x="4656138" y="2518569"/>
            <a:ext cx="4038600" cy="30289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Tactics </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Trench warfare became a trademark war tactic of WWI</a:t>
            </a:r>
          </a:p>
          <a:p>
            <a:pPr lvl="1"/>
            <a:r>
              <a:rPr lang="en-US" dirty="0" smtClean="0"/>
              <a:t>450 miles of trenches were dug from Belgium to the border of Switzerland</a:t>
            </a:r>
          </a:p>
          <a:p>
            <a:r>
              <a:rPr lang="en-US" dirty="0" smtClean="0"/>
              <a:t>Life in the trenches </a:t>
            </a:r>
          </a:p>
          <a:p>
            <a:pPr lvl="1"/>
            <a:r>
              <a:rPr lang="en-US" dirty="0" smtClean="0"/>
              <a:t>Rat infested</a:t>
            </a:r>
          </a:p>
          <a:p>
            <a:pPr lvl="1"/>
            <a:r>
              <a:rPr lang="en-US" dirty="0" smtClean="0"/>
              <a:t>Dirty (especially in rainy seasons)</a:t>
            </a:r>
          </a:p>
          <a:p>
            <a:pPr lvl="1"/>
            <a:r>
              <a:rPr lang="en-US" dirty="0" smtClean="0"/>
              <a:t>Dead bodies often littered the trenches along with trash and human waste. </a:t>
            </a:r>
            <a:endParaRPr lang="en-US" dirty="0"/>
          </a:p>
        </p:txBody>
      </p:sp>
      <p:pic>
        <p:nvPicPr>
          <p:cNvPr id="7" name="Content Placeholder 6" descr="ww1_trench.jpg"/>
          <p:cNvPicPr>
            <a:picLocks noGrp="1" noChangeAspect="1"/>
          </p:cNvPicPr>
          <p:nvPr>
            <p:ph sz="half" idx="2"/>
          </p:nvPr>
        </p:nvPicPr>
        <p:blipFill>
          <a:blip r:embed="rId2" cstate="print"/>
          <a:stretch>
            <a:fillRect/>
          </a:stretch>
        </p:blipFill>
        <p:spPr>
          <a:xfrm>
            <a:off x="4648200" y="1752601"/>
            <a:ext cx="4038600" cy="333831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Man’s Land</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area of ground separating each side from their enemies trench</a:t>
            </a:r>
          </a:p>
          <a:p>
            <a:r>
              <a:rPr lang="en-US" dirty="0" smtClean="0"/>
              <a:t>The area was often riddled with land mines and barbed wire</a:t>
            </a:r>
          </a:p>
          <a:p>
            <a:r>
              <a:rPr lang="en-US" dirty="0" smtClean="0"/>
              <a:t>Going over the top:</a:t>
            </a:r>
          </a:p>
          <a:p>
            <a:pPr lvl="1"/>
            <a:r>
              <a:rPr lang="en-US" dirty="0" smtClean="0"/>
              <a:t>When men would go out of the trench into no man’s land attempting to take their enemies trench.</a:t>
            </a:r>
          </a:p>
        </p:txBody>
      </p:sp>
      <p:pic>
        <p:nvPicPr>
          <p:cNvPr id="5" name="Content Placeholder 4" descr="no man.jpg"/>
          <p:cNvPicPr>
            <a:picLocks noGrp="1" noChangeAspect="1"/>
          </p:cNvPicPr>
          <p:nvPr>
            <p:ph sz="half" idx="2"/>
          </p:nvPr>
        </p:nvPicPr>
        <p:blipFill>
          <a:blip r:embed="rId2" cstate="print"/>
          <a:stretch>
            <a:fillRect/>
          </a:stretch>
        </p:blipFill>
        <p:spPr>
          <a:xfrm>
            <a:off x="4724400" y="1752600"/>
            <a:ext cx="3770109" cy="3733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Technology </a:t>
            </a:r>
            <a:endParaRPr lang="en-US" dirty="0"/>
          </a:p>
        </p:txBody>
      </p:sp>
      <p:sp>
        <p:nvSpPr>
          <p:cNvPr id="3" name="Content Placeholder 2"/>
          <p:cNvSpPr>
            <a:spLocks noGrp="1"/>
          </p:cNvSpPr>
          <p:nvPr>
            <p:ph idx="1"/>
          </p:nvPr>
        </p:nvSpPr>
        <p:spPr/>
        <p:txBody>
          <a:bodyPr>
            <a:normAutofit lnSpcReduction="10000"/>
          </a:bodyPr>
          <a:lstStyle/>
          <a:p>
            <a:r>
              <a:rPr lang="en-US" dirty="0" smtClean="0"/>
              <a:t>Machine guns: </a:t>
            </a:r>
          </a:p>
          <a:p>
            <a:pPr lvl="1"/>
            <a:r>
              <a:rPr lang="en-US" dirty="0" smtClean="0"/>
              <a:t>New machine guns could fire over 600 bullets per minute</a:t>
            </a:r>
          </a:p>
          <a:p>
            <a:r>
              <a:rPr lang="en-US" dirty="0" smtClean="0"/>
              <a:t>Artillery: </a:t>
            </a:r>
          </a:p>
          <a:p>
            <a:pPr lvl="1"/>
            <a:r>
              <a:rPr lang="en-US" dirty="0" smtClean="0"/>
              <a:t>Long range canons could affectively kill at longer distances causing more death than any other weapons in the war</a:t>
            </a:r>
          </a:p>
          <a:p>
            <a:r>
              <a:rPr lang="en-US" dirty="0" smtClean="0"/>
              <a:t>Rifles</a:t>
            </a:r>
          </a:p>
          <a:p>
            <a:pPr lvl="1"/>
            <a:r>
              <a:rPr lang="en-US" dirty="0" smtClean="0"/>
              <a:t>Rifles were more accurate at longer distances and could hold more ammunition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Modern chemical warfare was first introduced in WWI</a:t>
            </a:r>
          </a:p>
          <a:p>
            <a:pPr lvl="1"/>
            <a:r>
              <a:rPr lang="en-US" dirty="0" smtClean="0"/>
              <a:t>Gas invoked terror throughout the trenches</a:t>
            </a:r>
          </a:p>
          <a:p>
            <a:pPr lvl="1"/>
            <a:r>
              <a:rPr lang="en-US" dirty="0" smtClean="0"/>
              <a:t>Gas masks were provided to the men on the front lines</a:t>
            </a:r>
          </a:p>
          <a:p>
            <a:r>
              <a:rPr lang="en-US" dirty="0" smtClean="0"/>
              <a:t>Chlorine, phosgene, and mustard gas were used by both sides</a:t>
            </a:r>
          </a:p>
          <a:p>
            <a:pPr lvl="1"/>
            <a:r>
              <a:rPr lang="en-US" dirty="0" smtClean="0"/>
              <a:t>Could kill, blind, burn victims </a:t>
            </a:r>
            <a:endParaRPr lang="en-US" dirty="0"/>
          </a:p>
        </p:txBody>
      </p:sp>
      <p:pic>
        <p:nvPicPr>
          <p:cNvPr id="5" name="Content Placeholder 4" descr="gas masks.jpg"/>
          <p:cNvPicPr>
            <a:picLocks noGrp="1" noChangeAspect="1"/>
          </p:cNvPicPr>
          <p:nvPr>
            <p:ph sz="half" idx="2"/>
          </p:nvPr>
        </p:nvPicPr>
        <p:blipFill>
          <a:blip r:embed="rId2" cstate="print"/>
          <a:stretch>
            <a:fillRect/>
          </a:stretch>
        </p:blipFill>
        <p:spPr>
          <a:xfrm>
            <a:off x="4648200" y="3429000"/>
            <a:ext cx="4038600" cy="3219607"/>
          </a:xfrm>
        </p:spPr>
      </p:pic>
      <p:sp>
        <p:nvSpPr>
          <p:cNvPr id="6" name="TextBox 5"/>
          <p:cNvSpPr txBox="1"/>
          <p:nvPr/>
        </p:nvSpPr>
        <p:spPr>
          <a:xfrm>
            <a:off x="4343400" y="533400"/>
            <a:ext cx="4495800" cy="2862322"/>
          </a:xfrm>
          <a:prstGeom prst="rect">
            <a:avLst/>
          </a:prstGeom>
          <a:noFill/>
        </p:spPr>
        <p:txBody>
          <a:bodyPr wrap="square" rtlCol="0">
            <a:spAutoFit/>
          </a:bodyPr>
          <a:lstStyle/>
          <a:p>
            <a:r>
              <a:rPr lang="en-US" dirty="0" smtClean="0"/>
              <a:t>“The special shells the men call “shells on wheels” (shells filled with poison gas) are whizzing by continuously. They explode silently and have no smell but can be deadly. They killed several men yesterday. One of my men refused to put his mask on because he couldn't smell anything. All of a sudden, he was dizzy, foaming at the mouth and his skin went black , then he went rigid and died.” </a:t>
            </a:r>
          </a:p>
          <a:p>
            <a:r>
              <a:rPr lang="en-US" dirty="0" smtClean="0"/>
              <a:t>-</a:t>
            </a:r>
            <a:r>
              <a:rPr lang="en-US" dirty="0"/>
              <a:t>P</a:t>
            </a:r>
            <a:r>
              <a:rPr lang="en-US" dirty="0" smtClean="0"/>
              <a:t>aul </a:t>
            </a:r>
            <a:r>
              <a:rPr lang="en-US" dirty="0"/>
              <a:t>T</a:t>
            </a:r>
            <a:r>
              <a:rPr lang="en-US" dirty="0" smtClean="0"/>
              <a:t>ruffaut, march 5, 1917</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rot="301934">
            <a:off x="4572000" y="1905000"/>
            <a:ext cx="1828800" cy="268941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Planes, Tanks, &amp; Boats</a:t>
            </a:r>
            <a:endParaRPr lang="en-US" dirty="0"/>
          </a:p>
        </p:txBody>
      </p:sp>
      <p:sp>
        <p:nvSpPr>
          <p:cNvPr id="3" name="Content Placeholder 2"/>
          <p:cNvSpPr>
            <a:spLocks noGrp="1"/>
          </p:cNvSpPr>
          <p:nvPr>
            <p:ph sz="quarter" idx="2"/>
          </p:nvPr>
        </p:nvSpPr>
        <p:spPr>
          <a:xfrm>
            <a:off x="457200" y="1524000"/>
            <a:ext cx="4040188" cy="4602163"/>
          </a:xfrm>
        </p:spPr>
        <p:txBody>
          <a:bodyPr>
            <a:normAutofit fontScale="92500" lnSpcReduction="20000"/>
          </a:bodyPr>
          <a:lstStyle/>
          <a:p>
            <a:r>
              <a:rPr lang="en-US" dirty="0" smtClean="0"/>
              <a:t>German U-Boats wreaked havoc on the Allied forces with their submarine warfare </a:t>
            </a:r>
          </a:p>
          <a:p>
            <a:pPr lvl="1"/>
            <a:r>
              <a:rPr lang="en-US" dirty="0" smtClean="0"/>
              <a:t>They sunk supply ships faster than they could be re-built</a:t>
            </a:r>
          </a:p>
          <a:p>
            <a:pPr lvl="1"/>
            <a:r>
              <a:rPr lang="en-US" dirty="0" smtClean="0"/>
              <a:t>This led the Allied forces to move supplies in convoys</a:t>
            </a:r>
          </a:p>
          <a:p>
            <a:r>
              <a:rPr lang="en-US" dirty="0" smtClean="0"/>
              <a:t>Tanks and armored cars were built to go over rough roads and barbed wire</a:t>
            </a:r>
          </a:p>
          <a:p>
            <a:pPr lvl="1"/>
            <a:r>
              <a:rPr lang="en-US" dirty="0" smtClean="0"/>
              <a:t>These vehicles did not see success until WWII</a:t>
            </a:r>
          </a:p>
          <a:p>
            <a:r>
              <a:rPr lang="en-US" dirty="0" smtClean="0"/>
              <a:t>Airplanes were used for reconnaissance, bombing, and fighting but did not meet their true potential until WWII</a:t>
            </a:r>
          </a:p>
          <a:p>
            <a:pPr lvl="1"/>
            <a:endParaRPr lang="en-US" dirty="0"/>
          </a:p>
        </p:txBody>
      </p:sp>
      <p:pic>
        <p:nvPicPr>
          <p:cNvPr id="2050" name="Picture 2"/>
          <p:cNvPicPr>
            <a:picLocks noGrp="1" noChangeAspect="1" noChangeArrowheads="1"/>
          </p:cNvPicPr>
          <p:nvPr>
            <p:ph sz="quarter" idx="4"/>
          </p:nvPr>
        </p:nvPicPr>
        <p:blipFill>
          <a:blip r:embed="rId3" cstate="print"/>
          <a:stretch>
            <a:fillRect/>
          </a:stretch>
        </p:blipFill>
        <p:spPr bwMode="auto">
          <a:xfrm rot="20752310">
            <a:off x="5867400" y="4343400"/>
            <a:ext cx="2895600" cy="2109651"/>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rot="21027129">
            <a:off x="6718205" y="2159668"/>
            <a:ext cx="2297307" cy="17411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Stalemate</a:t>
            </a:r>
            <a:endParaRPr lang="en-US" dirty="0"/>
          </a:p>
        </p:txBody>
      </p:sp>
      <p:sp>
        <p:nvSpPr>
          <p:cNvPr id="3" name="Content Placeholder 2"/>
          <p:cNvSpPr>
            <a:spLocks noGrp="1"/>
          </p:cNvSpPr>
          <p:nvPr>
            <p:ph idx="1"/>
          </p:nvPr>
        </p:nvSpPr>
        <p:spPr>
          <a:xfrm>
            <a:off x="381000" y="914400"/>
            <a:ext cx="8229600" cy="2971799"/>
          </a:xfrm>
        </p:spPr>
        <p:txBody>
          <a:bodyPr>
            <a:normAutofit fontScale="92500" lnSpcReduction="20000"/>
          </a:bodyPr>
          <a:lstStyle/>
          <a:p>
            <a:r>
              <a:rPr lang="en-US" dirty="0" smtClean="0"/>
              <a:t>The war was a constant stalemate until 1918</a:t>
            </a:r>
          </a:p>
          <a:p>
            <a:pPr lvl="1"/>
            <a:r>
              <a:rPr lang="en-US" dirty="0" smtClean="0"/>
              <a:t>Each side had equally advanced weaponry which allowed them to remain in the fight</a:t>
            </a:r>
          </a:p>
          <a:p>
            <a:pPr lvl="1"/>
            <a:r>
              <a:rPr lang="en-US" dirty="0" smtClean="0"/>
              <a:t>Trench warfare allowed for limited advancement keeping soldiers in trenches for years</a:t>
            </a:r>
          </a:p>
          <a:p>
            <a:pPr lvl="1"/>
            <a:r>
              <a:rPr lang="en-US" dirty="0" smtClean="0"/>
              <a:t>High casualties on both sides were common</a:t>
            </a:r>
          </a:p>
          <a:p>
            <a:r>
              <a:rPr lang="en-US" dirty="0" smtClean="0"/>
              <a:t>United States entry allowed for revitalizing the Allied war effort and bringing victory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 y="3810000"/>
            <a:ext cx="9144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1632</TotalTime>
  <Words>532</Words>
  <Application>Microsoft Office PowerPoint</Application>
  <PresentationFormat>On-screen Show (4:3)</PresentationFormat>
  <Paragraphs>57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Metro</vt:lpstr>
      <vt:lpstr>Technology and War</vt:lpstr>
      <vt:lpstr>America Joins the War</vt:lpstr>
      <vt:lpstr>Casualties </vt:lpstr>
      <vt:lpstr>War Tactics </vt:lpstr>
      <vt:lpstr>No Man’s Land</vt:lpstr>
      <vt:lpstr>New Technology </vt:lpstr>
      <vt:lpstr>Gas</vt:lpstr>
      <vt:lpstr>Planes, Tanks, &amp; Boats</vt:lpstr>
      <vt:lpstr>Stalemate</vt:lpstr>
      <vt:lpstr>The War Ends</vt:lpstr>
    </vt:vector>
  </TitlesOfParts>
  <Company>FNSBSD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and War</dc:title>
  <dc:creator>f352856</dc:creator>
  <cp:lastModifiedBy>f352856</cp:lastModifiedBy>
  <cp:revision>4</cp:revision>
  <dcterms:created xsi:type="dcterms:W3CDTF">2011-01-25T18:31:14Z</dcterms:created>
  <dcterms:modified xsi:type="dcterms:W3CDTF">2011-01-27T22:48:23Z</dcterms:modified>
</cp:coreProperties>
</file>