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3" r:id="rId3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333" autoAdjust="0"/>
  </p:normalViewPr>
  <p:slideViewPr>
    <p:cSldViewPr>
      <p:cViewPr varScale="1">
        <p:scale>
          <a:sx n="64" d="100"/>
          <a:sy n="64" d="100"/>
        </p:scale>
        <p:origin x="-9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866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0" y="-90"/>
      </p:cViewPr>
      <p:guideLst>
        <p:guide orient="horz" pos="2928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BD573-8255-47C4-A3C7-9B9DD0EA65CE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60452-6BE0-48B9-960F-754C27994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61979-1608-49B6-922A-16E0CC32333B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57052-BD13-4520-9DFF-6FDA4257E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7052-BD13-4520-9DFF-6FDA4257E5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0A3F2-18ED-4499-8D32-FA1DDEF96FA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A300D-3F22-4EC6-80FF-991E70F2A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0A3F2-18ED-4499-8D32-FA1DDEF96FA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A300D-3F22-4EC6-80FF-991E70F2A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0A3F2-18ED-4499-8D32-FA1DDEF96FA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A300D-3F22-4EC6-80FF-991E70F2A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0A3F2-18ED-4499-8D32-FA1DDEF96FA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A300D-3F22-4EC6-80FF-991E70F2A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0A3F2-18ED-4499-8D32-FA1DDEF96FA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A300D-3F22-4EC6-80FF-991E70F2A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0A3F2-18ED-4499-8D32-FA1DDEF96FA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A300D-3F22-4EC6-80FF-991E70F2A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0A3F2-18ED-4499-8D32-FA1DDEF96FA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A300D-3F22-4EC6-80FF-991E70F2A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0A3F2-18ED-4499-8D32-FA1DDEF96FA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A300D-3F22-4EC6-80FF-991E70F2A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0A3F2-18ED-4499-8D32-FA1DDEF96FA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A300D-3F22-4EC6-80FF-991E70F2A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0A3F2-18ED-4499-8D32-FA1DDEF96FA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A300D-3F22-4EC6-80FF-991E70F2A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0A3F2-18ED-4499-8D32-FA1DDEF96FA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A300D-3F22-4EC6-80FF-991E70F2A7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50A3F2-18ED-4499-8D32-FA1DDEF96FA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1A300D-3F22-4EC6-80FF-991E70F2A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spanish%20am%20war.as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open%20door.as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expansion.as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alaska.asf" TargetMode="External"/><Relationship Id="rId4" Type="http://schemas.openxmlformats.org/officeDocument/2006/relationships/hyperlink" Target="japan.as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awaii.as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/>
          <a:lstStyle/>
          <a:p>
            <a:r>
              <a:rPr lang="en-US" dirty="0" smtClean="0"/>
              <a:t>Imperialism-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The policy by which strong nations extend their political, military, and economic control over weaker territories.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2672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How and why did the US take a more active role in world affairs?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lands did the US acquire to become more imperialistic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were the Causes and Effects of the Spanish American War?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were the United  States relations with Asia, and Latin America? 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Maine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in 1898 the USS Maine exploded in Havana Harbor killing 266</a:t>
            </a:r>
          </a:p>
          <a:p>
            <a:pPr lvl="1"/>
            <a:r>
              <a:rPr lang="en-US" dirty="0" smtClean="0"/>
              <a:t>Naval investigation claimed a land mine had caused the explosion</a:t>
            </a:r>
          </a:p>
          <a:p>
            <a:pPr lvl="1"/>
            <a:r>
              <a:rPr lang="en-US" dirty="0" smtClean="0"/>
              <a:t>Many blamed Spain</a:t>
            </a:r>
          </a:p>
          <a:p>
            <a:r>
              <a:rPr lang="en-US" dirty="0" smtClean="0"/>
              <a:t>Spain had agreed to American demands regarding the Concentration camps, but war fever led McKinley to ask Congress to allow force against Spain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Spanish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Philippines:  May 1898</a:t>
            </a:r>
          </a:p>
          <a:p>
            <a:pPr lvl="1"/>
            <a:r>
              <a:rPr lang="en-US" dirty="0" smtClean="0"/>
              <a:t>Commodore George Dewey surprise attacked Spanish navy in Manila Bay and destroyed their fleet</a:t>
            </a:r>
          </a:p>
          <a:p>
            <a:pPr lvl="1"/>
            <a:r>
              <a:rPr lang="en-US" dirty="0" smtClean="0"/>
              <a:t>Filipino nationalists led by Emilio Aguinaldo rose up against the Spanish Army in the Philippines and successfully defeated them by August and the Spanish surrendered to the US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Cuba: June 1898</a:t>
            </a:r>
          </a:p>
          <a:p>
            <a:pPr lvl="1"/>
            <a:r>
              <a:rPr lang="en-US" dirty="0" smtClean="0"/>
              <a:t>US Marines landed in Guantanamo Bay</a:t>
            </a:r>
          </a:p>
          <a:p>
            <a:pPr lvl="1"/>
            <a:r>
              <a:rPr lang="en-US" dirty="0" smtClean="0"/>
              <a:t>The soldiers were ill equipped and trained for Cuba’s tropical climates</a:t>
            </a:r>
          </a:p>
          <a:p>
            <a:r>
              <a:rPr lang="en-US" dirty="0" smtClean="0"/>
              <a:t>The Rough Riders</a:t>
            </a:r>
          </a:p>
          <a:p>
            <a:pPr lvl="1"/>
            <a:r>
              <a:rPr lang="en-US" dirty="0" smtClean="0"/>
              <a:t>Westerners and upper class easterners fought alongside African American troops from 9</a:t>
            </a:r>
            <a:r>
              <a:rPr lang="en-US" baseline="30000" dirty="0" smtClean="0"/>
              <a:t>th</a:t>
            </a:r>
            <a:r>
              <a:rPr lang="en-US" dirty="0" smtClean="0"/>
              <a:t> and 10</a:t>
            </a:r>
            <a:r>
              <a:rPr lang="en-US" baseline="30000" dirty="0" smtClean="0"/>
              <a:t>th</a:t>
            </a:r>
            <a:r>
              <a:rPr lang="en-US" dirty="0" smtClean="0"/>
              <a:t> cavalry </a:t>
            </a:r>
          </a:p>
          <a:p>
            <a:pPr lvl="1"/>
            <a:r>
              <a:rPr lang="en-US" dirty="0" smtClean="0"/>
              <a:t>Showed superb gallantry at Kettle and San Juan Hill</a:t>
            </a:r>
          </a:p>
          <a:p>
            <a:r>
              <a:rPr lang="en-US" dirty="0" smtClean="0"/>
              <a:t>Spaniards surrendered Cuba after US forces destroyed naval Fleet and defeated Army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Puerto Rico-</a:t>
            </a:r>
          </a:p>
          <a:p>
            <a:pPr lvl="1"/>
            <a:r>
              <a:rPr lang="en-US" dirty="0" smtClean="0"/>
              <a:t>US troops took control of Puerto Rico and defeated Spanish Army </a:t>
            </a:r>
          </a:p>
          <a:p>
            <a:pPr lvl="1"/>
            <a:r>
              <a:rPr lang="en-US" dirty="0" smtClean="0"/>
              <a:t>Spanish Troops surrendered territory</a:t>
            </a:r>
            <a:endParaRPr lang="en-US" dirty="0"/>
          </a:p>
        </p:txBody>
      </p:sp>
      <p:pic>
        <p:nvPicPr>
          <p:cNvPr id="1026" name="Picture 2" descr="C:\Documents and Settings\f352856\Local Settings\Temporary Internet Files\Content.IE5\0DKN2VG5\MC9001893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743200"/>
            <a:ext cx="3593784" cy="2253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“Splendid Little War”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3,000 American Deaths (380 due to combat)</a:t>
            </a:r>
          </a:p>
          <a:p>
            <a:r>
              <a:rPr lang="en-US" dirty="0" smtClean="0"/>
              <a:t>Treaty of Paris</a:t>
            </a:r>
          </a:p>
          <a:p>
            <a:pPr lvl="1"/>
            <a:r>
              <a:rPr lang="en-US" dirty="0" smtClean="0"/>
              <a:t>Signed in December 1898 officially ended the war</a:t>
            </a:r>
          </a:p>
          <a:p>
            <a:pPr lvl="1"/>
            <a:r>
              <a:rPr lang="en-US" dirty="0" smtClean="0"/>
              <a:t>Spain gave up control of Cuba, Puerto Rico, and Guam</a:t>
            </a:r>
          </a:p>
          <a:p>
            <a:pPr lvl="1"/>
            <a:r>
              <a:rPr lang="en-US" dirty="0" smtClean="0"/>
              <a:t>Sold Philippines to US for $20 million</a:t>
            </a:r>
            <a:endParaRPr lang="en-US" dirty="0"/>
          </a:p>
        </p:txBody>
      </p:sp>
      <p:pic>
        <p:nvPicPr>
          <p:cNvPr id="4" name="Picture 3" descr="john_hay_1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886200"/>
            <a:ext cx="1940921" cy="16070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Aguinaldo did not want Spanish rule or US rule so he formed a rebellion against the US</a:t>
            </a:r>
          </a:p>
          <a:p>
            <a:r>
              <a:rPr lang="en-US" dirty="0" smtClean="0"/>
              <a:t>Gorilla warfare broke out throughout the Philippines</a:t>
            </a:r>
          </a:p>
          <a:p>
            <a:pPr lvl="1"/>
            <a:r>
              <a:rPr lang="en-US" dirty="0" smtClean="0"/>
              <a:t>American military used extreme force against rebels</a:t>
            </a:r>
          </a:p>
          <a:p>
            <a:pPr lvl="2"/>
            <a:r>
              <a:rPr lang="en-US" dirty="0" smtClean="0"/>
              <a:t>Concentration camps</a:t>
            </a:r>
          </a:p>
          <a:p>
            <a:r>
              <a:rPr lang="en-US" dirty="0" smtClean="0"/>
              <a:t>Aguinaldo was captured in 1901 and fighting soon stopped</a:t>
            </a:r>
          </a:p>
          <a:p>
            <a:r>
              <a:rPr lang="en-US" dirty="0" smtClean="0"/>
              <a:t>5,000 Americans died and 200,000 Filipinos died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Reforming The 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H. Taft took over as Governor following the rebellion</a:t>
            </a:r>
          </a:p>
          <a:p>
            <a:r>
              <a:rPr lang="en-US" dirty="0" smtClean="0"/>
              <a:t>Built schools, roads, and bridges</a:t>
            </a:r>
          </a:p>
          <a:p>
            <a:r>
              <a:rPr lang="en-US" dirty="0" smtClean="0"/>
              <a:t>Press was censored</a:t>
            </a:r>
          </a:p>
          <a:p>
            <a:r>
              <a:rPr lang="en-US" dirty="0" smtClean="0"/>
              <a:t>Dissidents were put in jail to keep order</a:t>
            </a:r>
          </a:p>
          <a:p>
            <a:r>
              <a:rPr lang="en-US" dirty="0" smtClean="0"/>
              <a:t>Congress passed the Jones Act in 1916 which promised Filipino independence eventually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had fallen on hard time times economically, politically, and militarily </a:t>
            </a:r>
          </a:p>
          <a:p>
            <a:r>
              <a:rPr lang="en-US" dirty="0" smtClean="0"/>
              <a:t>European nations and Japan carved China up into spheres of influence to gain access to Chinese trade</a:t>
            </a:r>
          </a:p>
          <a:p>
            <a:r>
              <a:rPr lang="en-US" dirty="0" smtClean="0"/>
              <a:t>The US did not have a sphere and was worried they would not be able to keep trade relations in China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Boxer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Chinese men and women joined secret societies against foreign influence</a:t>
            </a:r>
          </a:p>
          <a:p>
            <a:r>
              <a:rPr lang="en-US" dirty="0" smtClean="0"/>
              <a:t>In May 1900 The Boxers or “ Harmonious Fists” killed foreign missionaries and rioted in the diplomat district of Beijing </a:t>
            </a:r>
          </a:p>
          <a:p>
            <a:r>
              <a:rPr lang="en-US" dirty="0" smtClean="0"/>
              <a:t>20,000 troops (2,000 US) squashed the riot</a:t>
            </a:r>
          </a:p>
          <a:p>
            <a:r>
              <a:rPr lang="en-US" dirty="0" smtClean="0"/>
              <a:t>Foreign nations demanded retribution from the Chinese Government</a:t>
            </a:r>
          </a:p>
          <a:p>
            <a:r>
              <a:rPr lang="en-US" dirty="0" smtClean="0"/>
              <a:t>In 1911 the Chinese emperor was overthrown by nationalists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Open Door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Secretary of State John Hay sent a note to all Foreign influences in China</a:t>
            </a:r>
          </a:p>
          <a:p>
            <a:pPr lvl="1"/>
            <a:r>
              <a:rPr lang="en-US" dirty="0" smtClean="0"/>
              <a:t>Said he did not want colonies in China just free trade</a:t>
            </a:r>
          </a:p>
          <a:p>
            <a:pPr lvl="1"/>
            <a:r>
              <a:rPr lang="en-US" dirty="0" smtClean="0"/>
              <a:t>In order to keep on China’s good side the US used the retribution money to give Chinese students scholarships to study in America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countries were rushing to establish colonies due to a need for raw materials. </a:t>
            </a:r>
          </a:p>
          <a:p>
            <a:pPr lvl="1"/>
            <a:r>
              <a:rPr lang="en-US" dirty="0" smtClean="0"/>
              <a:t>Tea, rubber, iron, petroleum </a:t>
            </a:r>
          </a:p>
          <a:p>
            <a:pPr lvl="1"/>
            <a:r>
              <a:rPr lang="en-US" dirty="0" smtClean="0"/>
              <a:t>These nations are Extractive Economies- </a:t>
            </a:r>
          </a:p>
          <a:p>
            <a:pPr lvl="2"/>
            <a:r>
              <a:rPr lang="en-US" dirty="0" smtClean="0"/>
              <a:t>Imperial countries that extract or remove raw materials from the colony and ship them to the mother land.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657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Japan disapproved of the carving up of China, and really did not like Russia being in Manchuria</a:t>
            </a:r>
          </a:p>
          <a:p>
            <a:r>
              <a:rPr lang="en-US" dirty="0" smtClean="0"/>
              <a:t>In 1904 without Declaration of War, Japan attacked Russia’s Pacific fleet</a:t>
            </a:r>
          </a:p>
          <a:p>
            <a:pPr lvl="1"/>
            <a:r>
              <a:rPr lang="en-US" dirty="0" smtClean="0"/>
              <a:t>Russia had over 100,000 casualties</a:t>
            </a:r>
          </a:p>
          <a:p>
            <a:r>
              <a:rPr lang="en-US" dirty="0" smtClean="0"/>
              <a:t>President Roosevelt encouraged a peace treaty between Russia and Japan, which became settled in 1905</a:t>
            </a:r>
          </a:p>
          <a:p>
            <a:pPr lvl="1"/>
            <a:r>
              <a:rPr lang="en-US" dirty="0" smtClean="0"/>
              <a:t>Roosevelt Received the Nobel Peace Prize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Gentlemen's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Japanese and US tensions remained high due to American’s discrimination towards Asians</a:t>
            </a:r>
          </a:p>
          <a:p>
            <a:pPr lvl="1"/>
            <a:r>
              <a:rPr lang="en-US" dirty="0" smtClean="0"/>
              <a:t>1906 San Francisco school board banned Japanese, Chinese, and Korean students from attending school with whites</a:t>
            </a:r>
          </a:p>
          <a:p>
            <a:pPr lvl="1"/>
            <a:r>
              <a:rPr lang="en-US" dirty="0" smtClean="0"/>
              <a:t>Japan’s newspapers cried for retaliation due to the humiliation </a:t>
            </a:r>
          </a:p>
          <a:p>
            <a:r>
              <a:rPr lang="en-US" dirty="0" smtClean="0"/>
              <a:t>Roosevelt encouraged the school board to reverse their decision while working with Japanese government to discourage immigration to the states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White Fleet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Roosevelt wanted to use diplomacy to ease tensions</a:t>
            </a:r>
          </a:p>
          <a:p>
            <a:r>
              <a:rPr lang="en-US" dirty="0" smtClean="0"/>
              <a:t>He got permission from Congress to send a navy fleet on a good will mission</a:t>
            </a:r>
          </a:p>
          <a:p>
            <a:r>
              <a:rPr lang="en-US" dirty="0" smtClean="0"/>
              <a:t>16 white battleships sailed around the world </a:t>
            </a:r>
          </a:p>
          <a:p>
            <a:r>
              <a:rPr lang="en-US" dirty="0" smtClean="0"/>
              <a:t>The trip proved America’s growing strength as a world power </a:t>
            </a:r>
            <a:endParaRPr lang="en-US" dirty="0"/>
          </a:p>
        </p:txBody>
      </p:sp>
      <p:pic>
        <p:nvPicPr>
          <p:cNvPr id="2050" name="Picture 2" descr="C:\Documents and Settings\f352856\Local Settings\Temporary Internet Files\Content.IE5\6PUNONOL\MP9002892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267200"/>
            <a:ext cx="3657600" cy="1225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Puerto Rico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Following the Spanish American War Puerto Rico became a territory of the US</a:t>
            </a:r>
          </a:p>
          <a:p>
            <a:r>
              <a:rPr lang="en-US" dirty="0" smtClean="0"/>
              <a:t>Congress passed Foraker Act in 1900, allowing the President to appoint a governor to Puerto Rico.</a:t>
            </a:r>
          </a:p>
          <a:p>
            <a:r>
              <a:rPr lang="en-US" dirty="0" smtClean="0"/>
              <a:t>In 1917 President Wilson signed Jones-</a:t>
            </a:r>
            <a:r>
              <a:rPr lang="en-US" dirty="0" err="1" smtClean="0"/>
              <a:t>Shafroth</a:t>
            </a:r>
            <a:r>
              <a:rPr lang="en-US" dirty="0" smtClean="0"/>
              <a:t> Act allowing Puerto Ricans more citizenship rights to the US but not complete citizenship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Although Cuba was not a territory of the US, Americans still held influence in the country</a:t>
            </a:r>
          </a:p>
          <a:p>
            <a:r>
              <a:rPr lang="en-US" dirty="0" smtClean="0"/>
              <a:t>In 1902 US encouraged Cuba to add the Platt Amendment to its Constitution</a:t>
            </a:r>
          </a:p>
          <a:p>
            <a:pPr lvl="1"/>
            <a:r>
              <a:rPr lang="en-US" dirty="0" smtClean="0"/>
              <a:t>Restricted Cuba from signing any treaty with another country with US approval </a:t>
            </a:r>
          </a:p>
          <a:p>
            <a:pPr lvl="1"/>
            <a:r>
              <a:rPr lang="en-US" dirty="0" smtClean="0"/>
              <a:t>Required Cuba to lease naval stations to the US</a:t>
            </a:r>
          </a:p>
          <a:p>
            <a:pPr lvl="1"/>
            <a:r>
              <a:rPr lang="en-US" dirty="0" smtClean="0"/>
              <a:t>Gave US the right to intervene to preserve order in Cuba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Stick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533400"/>
            <a:ext cx="441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Roosevelt believed that it was US’s responsibility to uplift and “civilize” weaker nations</a:t>
            </a:r>
          </a:p>
          <a:p>
            <a:r>
              <a:rPr lang="en-US" dirty="0" smtClean="0"/>
              <a:t>He felt it was necessary to have a strong military during the imperial age to protect the balance of powers</a:t>
            </a:r>
          </a:p>
          <a:p>
            <a:r>
              <a:rPr lang="en-US" dirty="0" smtClean="0"/>
              <a:t>During the early 1903 many Latin American Countries could not repay debts to foreign nations and Roosevelt Worried about intervention</a:t>
            </a:r>
          </a:p>
          <a:p>
            <a:r>
              <a:rPr lang="en-US" dirty="0" smtClean="0"/>
              <a:t>He issued the Roosevelt Corollary in 1904</a:t>
            </a:r>
          </a:p>
          <a:p>
            <a:pPr lvl="1"/>
            <a:r>
              <a:rPr lang="en-US" sz="2600" dirty="0" smtClean="0"/>
              <a:t>Warning other nations to stay out of the Western Hemisphere but US intervention is sometimes justified</a:t>
            </a:r>
          </a:p>
          <a:p>
            <a:pPr lvl="1"/>
            <a:r>
              <a:rPr lang="en-US" sz="2600" dirty="0" smtClean="0"/>
              <a:t>Known as an extension to the Monroe Doctrine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theodore-roosevelt-carto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914400"/>
            <a:ext cx="3581400" cy="41148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530352"/>
            <a:ext cx="5105400" cy="4956048"/>
          </a:xfrm>
        </p:spPr>
        <p:txBody>
          <a:bodyPr>
            <a:noAutofit/>
          </a:bodyPr>
          <a:lstStyle/>
          <a:p>
            <a:r>
              <a:rPr lang="en-US" sz="1700" dirty="0" smtClean="0"/>
              <a:t>Initially started by a Frenchmen in the 1800’s The Panama Canal was not successfully finished until 1914</a:t>
            </a:r>
          </a:p>
          <a:p>
            <a:pPr lvl="1"/>
            <a:r>
              <a:rPr lang="en-US" sz="1700" dirty="0" smtClean="0"/>
              <a:t>US Bought the Panama route for $40 million in 1903</a:t>
            </a:r>
          </a:p>
          <a:p>
            <a:pPr lvl="1"/>
            <a:r>
              <a:rPr lang="en-US" sz="1700" dirty="0" smtClean="0"/>
              <a:t>US needed support from Columbia (Panama belonged to Columbia at the time) </a:t>
            </a:r>
          </a:p>
          <a:p>
            <a:pPr lvl="2"/>
            <a:r>
              <a:rPr lang="en-US" sz="1700" dirty="0" smtClean="0"/>
              <a:t>Roosevelt sent US warships to aid the Panama’s rebellion</a:t>
            </a:r>
          </a:p>
          <a:p>
            <a:pPr lvl="2"/>
            <a:r>
              <a:rPr lang="en-US" sz="1700" dirty="0" smtClean="0"/>
              <a:t>Panama won independence and gave US the right to build the canal</a:t>
            </a:r>
          </a:p>
          <a:p>
            <a:pPr lvl="2"/>
            <a:r>
              <a:rPr lang="en-US" sz="1700" dirty="0" smtClean="0"/>
              <a:t>US paid $10 million and a $250,000 annual rent</a:t>
            </a:r>
          </a:p>
          <a:p>
            <a:pPr lvl="1"/>
            <a:r>
              <a:rPr lang="en-US" sz="1700" dirty="0" smtClean="0"/>
              <a:t>35,000 workers came to work on the canal</a:t>
            </a:r>
          </a:p>
          <a:p>
            <a:pPr lvl="2"/>
            <a:r>
              <a:rPr lang="en-US" sz="1700" dirty="0" smtClean="0"/>
              <a:t>Over 5,000 died from malaria during the project</a:t>
            </a:r>
          </a:p>
        </p:txBody>
      </p:sp>
      <p:pic>
        <p:nvPicPr>
          <p:cNvPr id="5" name="Content Placeholder 4" descr="panama-canal0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524000"/>
            <a:ext cx="3200400" cy="35052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Canal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3932238" cy="30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143000"/>
            <a:ext cx="3930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53000"/>
            <a:ext cx="8183880" cy="1051560"/>
          </a:xfrm>
        </p:spPr>
        <p:txBody>
          <a:bodyPr/>
          <a:lstStyle/>
          <a:p>
            <a:r>
              <a:rPr lang="en-US" dirty="0" smtClean="0"/>
              <a:t>Dollar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William H. Taft took office after Roosevelt and switched the way US handled foreign diplomacy</a:t>
            </a:r>
          </a:p>
          <a:p>
            <a:pPr lvl="1"/>
            <a:r>
              <a:rPr lang="en-US" dirty="0" smtClean="0"/>
              <a:t>He wanted to switch bullets to dollars</a:t>
            </a:r>
          </a:p>
          <a:p>
            <a:r>
              <a:rPr lang="en-US" dirty="0" smtClean="0"/>
              <a:t>He encouraged US investments in plantations, mines, oil wells, and railways throughout Latin America </a:t>
            </a:r>
          </a:p>
          <a:p>
            <a:r>
              <a:rPr lang="en-US" dirty="0" smtClean="0"/>
              <a:t>He did return to big stick diplomacy at times but dollar diplomacy did work in his favor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495800"/>
            <a:ext cx="1371600" cy="175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Woodrow Wilson changed foreign diplomacy upon entering the White House</a:t>
            </a:r>
          </a:p>
          <a:p>
            <a:pPr lvl="1"/>
            <a:r>
              <a:rPr lang="en-US" dirty="0" smtClean="0"/>
              <a:t>Choose William Jennings Bryan as Secretary of State</a:t>
            </a:r>
          </a:p>
          <a:p>
            <a:pPr lvl="1"/>
            <a:r>
              <a:rPr lang="en-US" dirty="0" smtClean="0"/>
              <a:t>Anti-Imperialist</a:t>
            </a:r>
          </a:p>
          <a:p>
            <a:pPr lvl="1"/>
            <a:r>
              <a:rPr lang="en-US" dirty="0" smtClean="0"/>
              <a:t>He wanted to work for promotion of human rights, national integrity, and opportunity”</a:t>
            </a:r>
          </a:p>
          <a:p>
            <a:r>
              <a:rPr lang="en-US" dirty="0" smtClean="0"/>
              <a:t>However Wilson did use military might when needed, he sent Marines to Haiti, Dominican Republic and Mexico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Materials were not the US’s problem</a:t>
            </a:r>
          </a:p>
          <a:p>
            <a:r>
              <a:rPr lang="en-US" dirty="0" smtClean="0"/>
              <a:t>They were producing too many goods for American’s to consume</a:t>
            </a:r>
          </a:p>
          <a:p>
            <a:r>
              <a:rPr lang="en-US" dirty="0" smtClean="0"/>
              <a:t>Farmers and Congressmen alike urged World trade in order to expand their </a:t>
            </a:r>
            <a:r>
              <a:rPr lang="en-US" dirty="0" smtClean="0">
                <a:hlinkClick r:id="rId2" action="ppaction://hlinkfile"/>
              </a:rPr>
              <a:t>market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Imperial nations needed a strong military in order to acquire its colonies</a:t>
            </a:r>
          </a:p>
          <a:p>
            <a:r>
              <a:rPr lang="en-US" dirty="0" smtClean="0"/>
              <a:t>The United States built a larger and more efficient Navy in order to build bases world wide. </a:t>
            </a:r>
          </a:p>
          <a:p>
            <a:pPr lvl="1"/>
            <a:r>
              <a:rPr lang="en-US" dirty="0" smtClean="0"/>
              <a:t>Needed to resupply their ships across trade routes</a:t>
            </a:r>
          </a:p>
          <a:p>
            <a:pPr lvl="1"/>
            <a:r>
              <a:rPr lang="en-US" dirty="0" smtClean="0"/>
              <a:t>Had the 3</a:t>
            </a:r>
            <a:r>
              <a:rPr lang="en-US" baseline="30000" dirty="0" smtClean="0"/>
              <a:t>rd</a:t>
            </a:r>
            <a:r>
              <a:rPr lang="en-US" dirty="0" smtClean="0"/>
              <a:t> largest navy in the world by 1900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Frontier Closed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turn of the century Frederick Jackson Turner proclaimed the Frontier Closed</a:t>
            </a:r>
          </a:p>
          <a:p>
            <a:pPr lvl="1"/>
            <a:r>
              <a:rPr lang="en-US" dirty="0" smtClean="0"/>
              <a:t>People believed that in order to protect the US from internal Conflict we needed to seek lands outside our borders</a:t>
            </a:r>
          </a:p>
          <a:p>
            <a:r>
              <a:rPr lang="en-US" dirty="0" smtClean="0"/>
              <a:t>Many were influenced by Social Darwinism and the ideas of Manifest Destiny to expand America’s influence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609600"/>
            <a:ext cx="1428750" cy="138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Takes Steps Toward World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72390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Commodore Matthew Perry negotiated open trade agreements with </a:t>
            </a:r>
            <a:r>
              <a:rPr lang="en-US" dirty="0" smtClean="0">
                <a:hlinkClick r:id="rId4" action="ppaction://hlinkfile"/>
              </a:rPr>
              <a:t>Japan</a:t>
            </a:r>
            <a:r>
              <a:rPr lang="en-US" dirty="0" smtClean="0"/>
              <a:t> in 1853</a:t>
            </a:r>
          </a:p>
          <a:p>
            <a:r>
              <a:rPr lang="en-US" dirty="0" smtClean="0"/>
              <a:t>In 1867 Secretary of State William Seward bought </a:t>
            </a:r>
            <a:r>
              <a:rPr lang="en-US" dirty="0" smtClean="0">
                <a:hlinkClick r:id="rId5" action="ppaction://hlinkfile"/>
              </a:rPr>
              <a:t>Alaska</a:t>
            </a:r>
            <a:r>
              <a:rPr lang="en-US" dirty="0" smtClean="0"/>
              <a:t> from Russia for $7.2 million.</a:t>
            </a:r>
          </a:p>
          <a:p>
            <a:pPr lvl="1"/>
            <a:r>
              <a:rPr lang="en-US" dirty="0" smtClean="0"/>
              <a:t>Doubled the countries size and gave the US access to vast resources</a:t>
            </a:r>
          </a:p>
          <a:p>
            <a:r>
              <a:rPr lang="en-US" dirty="0" smtClean="0"/>
              <a:t>Pan-American Highway system was established linking US Businessmen with Latin America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778000" algn="l"/>
              </a:tabLst>
            </a:pPr>
            <a:r>
              <a:rPr lang="en-US" dirty="0" smtClean="0">
                <a:hlinkClick r:id="rId2" action="ppaction://hlinkfile"/>
              </a:rPr>
              <a:t>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Since the 1790’s US merchants have stopped in Hawaii to re-supply ships</a:t>
            </a:r>
          </a:p>
          <a:p>
            <a:r>
              <a:rPr lang="en-US" dirty="0" smtClean="0"/>
              <a:t>Christian missions and sugar plantations had been established as well</a:t>
            </a:r>
          </a:p>
          <a:p>
            <a:r>
              <a:rPr lang="en-US" dirty="0" smtClean="0"/>
              <a:t>In 1891 the Queen of Hawaii abolished the Hawaiian Constitution and limited the rights of wealthy plantation owners</a:t>
            </a:r>
          </a:p>
          <a:p>
            <a:r>
              <a:rPr lang="en-US" dirty="0" smtClean="0"/>
              <a:t>In 1893 planters overthrew the Queen and were assisted by US marines.</a:t>
            </a:r>
          </a:p>
          <a:p>
            <a:r>
              <a:rPr lang="en-US" dirty="0" smtClean="0"/>
              <a:t>Hawaii asked for annexation to the United States and in 1898 it was approved. </a:t>
            </a:r>
            <a:endParaRPr lang="en-US" dirty="0"/>
          </a:p>
        </p:txBody>
      </p:sp>
      <p:pic>
        <p:nvPicPr>
          <p:cNvPr id="3075" name="Picture 3" descr="C:\Documents and Settings\f352856\Local Settings\Temporary Internet Files\Content.IE5\6PUNONOL\MP9004438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267200"/>
            <a:ext cx="2587752" cy="1722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 1800’s American Businessmen had invested millions in Cuban Sugar cane plantations</a:t>
            </a:r>
          </a:p>
          <a:p>
            <a:r>
              <a:rPr lang="en-US" dirty="0" smtClean="0"/>
              <a:t>Cubans wanted freedom and constantly rebelled against the Spaniards </a:t>
            </a:r>
          </a:p>
          <a:p>
            <a:r>
              <a:rPr lang="en-US" dirty="0" smtClean="0"/>
              <a:t>Spanish military forced rebels into concentration camps </a:t>
            </a:r>
          </a:p>
          <a:p>
            <a:pPr lvl="1"/>
            <a:r>
              <a:rPr lang="en-US" dirty="0" smtClean="0"/>
              <a:t>Thousands died of disease and starvation</a:t>
            </a:r>
          </a:p>
          <a:p>
            <a:r>
              <a:rPr lang="en-US" dirty="0" smtClean="0"/>
              <a:t>Many Americans favored the Cuban cause</a:t>
            </a:r>
            <a:endParaRPr lang="en-US" dirty="0"/>
          </a:p>
        </p:txBody>
      </p:sp>
      <p:pic>
        <p:nvPicPr>
          <p:cNvPr id="4098" name="Picture 2" descr="C:\Documents and Settings\f352856\Local Settings\Temporary Internet Files\Content.IE5\6PUNONOL\MC900128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495800"/>
            <a:ext cx="2487778" cy="183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William Randolph Hearst and John Pulitzer sensationalized reports from Cuba in order to sell more papers</a:t>
            </a:r>
          </a:p>
          <a:p>
            <a:r>
              <a:rPr lang="en-US" dirty="0" smtClean="0"/>
              <a:t>President McKinley told Spain to settle the rebellion or the US would take steps to do so</a:t>
            </a:r>
          </a:p>
          <a:p>
            <a:r>
              <a:rPr lang="en-US" dirty="0" smtClean="0"/>
              <a:t>After peace negotiations failed McKinley sent in USS Maine</a:t>
            </a:r>
          </a:p>
          <a:p>
            <a:r>
              <a:rPr lang="en-US" dirty="0" smtClean="0"/>
              <a:t>A letter from the Spanish Ambassador leaked to the press which calls McKinley weak and stupid, which fueled nationalism throughout the country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309</TotalTime>
  <Words>1549</Words>
  <Application>Microsoft Office PowerPoint</Application>
  <PresentationFormat>On-screen Show (4:3)</PresentationFormat>
  <Paragraphs>155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Aspect</vt:lpstr>
      <vt:lpstr>Imperialism-</vt:lpstr>
      <vt:lpstr>Raw Materials</vt:lpstr>
      <vt:lpstr>United States </vt:lpstr>
      <vt:lpstr>Military Strength</vt:lpstr>
      <vt:lpstr>Frontier Closed</vt:lpstr>
      <vt:lpstr>US Takes Steps Toward World Power</vt:lpstr>
      <vt:lpstr>Hawaii</vt:lpstr>
      <vt:lpstr>Cuba</vt:lpstr>
      <vt:lpstr>Yellow Press</vt:lpstr>
      <vt:lpstr>Remember the Maine</vt:lpstr>
      <vt:lpstr>Spanish American War</vt:lpstr>
      <vt:lpstr>Spanish American War</vt:lpstr>
      <vt:lpstr>Spanish American War</vt:lpstr>
      <vt:lpstr>The “Splendid Little War”</vt:lpstr>
      <vt:lpstr>The Philippines</vt:lpstr>
      <vt:lpstr>Reforming The Philippines</vt:lpstr>
      <vt:lpstr>China</vt:lpstr>
      <vt:lpstr>Boxer Rebellion</vt:lpstr>
      <vt:lpstr>Open Door Policy </vt:lpstr>
      <vt:lpstr>Japan</vt:lpstr>
      <vt:lpstr>Gentlemen's Agreement</vt:lpstr>
      <vt:lpstr>The Great White Fleet</vt:lpstr>
      <vt:lpstr>Puerto Rico </vt:lpstr>
      <vt:lpstr>Cuba</vt:lpstr>
      <vt:lpstr>Big Stick Diplomacy</vt:lpstr>
      <vt:lpstr>Panama Canal</vt:lpstr>
      <vt:lpstr>The Canal</vt:lpstr>
      <vt:lpstr>Dollar Diplomacy</vt:lpstr>
      <vt:lpstr>Wilson</vt:lpstr>
    </vt:vector>
  </TitlesOfParts>
  <Company>FNSBSD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Imperialism-</dc:title>
  <dc:creator>f352856</dc:creator>
  <cp:lastModifiedBy>f352856</cp:lastModifiedBy>
  <cp:revision>28</cp:revision>
  <dcterms:created xsi:type="dcterms:W3CDTF">2011-01-10T20:31:36Z</dcterms:created>
  <dcterms:modified xsi:type="dcterms:W3CDTF">2011-01-19T19:50:23Z</dcterms:modified>
</cp:coreProperties>
</file>